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256" r:id="rId2"/>
    <p:sldId id="260" r:id="rId3"/>
    <p:sldId id="290" r:id="rId4"/>
    <p:sldId id="293" r:id="rId5"/>
    <p:sldId id="342" r:id="rId6"/>
    <p:sldId id="289" r:id="rId7"/>
    <p:sldId id="343" r:id="rId8"/>
    <p:sldId id="346" r:id="rId9"/>
    <p:sldId id="347" r:id="rId10"/>
    <p:sldId id="349" r:id="rId11"/>
    <p:sldId id="301" r:id="rId12"/>
    <p:sldId id="337" r:id="rId13"/>
    <p:sldId id="327" r:id="rId14"/>
    <p:sldId id="350" r:id="rId15"/>
    <p:sldId id="328" r:id="rId16"/>
    <p:sldId id="329" r:id="rId17"/>
    <p:sldId id="330" r:id="rId18"/>
    <p:sldId id="341" r:id="rId19"/>
    <p:sldId id="351" r:id="rId20"/>
    <p:sldId id="352" r:id="rId21"/>
    <p:sldId id="257" r:id="rId22"/>
    <p:sldId id="291" r:id="rId23"/>
    <p:sldId id="331" r:id="rId24"/>
    <p:sldId id="332" r:id="rId25"/>
    <p:sldId id="292" r:id="rId26"/>
    <p:sldId id="338" r:id="rId27"/>
    <p:sldId id="348" r:id="rId28"/>
    <p:sldId id="339" r:id="rId29"/>
    <p:sldId id="340" r:id="rId30"/>
    <p:sldId id="294" r:id="rId31"/>
    <p:sldId id="323" r:id="rId32"/>
    <p:sldId id="325" r:id="rId33"/>
    <p:sldId id="326" r:id="rId34"/>
    <p:sldId id="295" r:id="rId35"/>
    <p:sldId id="309" r:id="rId36"/>
    <p:sldId id="310" r:id="rId37"/>
    <p:sldId id="311" r:id="rId38"/>
    <p:sldId id="299" r:id="rId39"/>
    <p:sldId id="319" r:id="rId40"/>
    <p:sldId id="321" r:id="rId41"/>
    <p:sldId id="322" r:id="rId42"/>
    <p:sldId id="297" r:id="rId43"/>
    <p:sldId id="307" r:id="rId44"/>
    <p:sldId id="318" r:id="rId45"/>
    <p:sldId id="308" r:id="rId46"/>
    <p:sldId id="317" r:id="rId47"/>
    <p:sldId id="296" r:id="rId48"/>
    <p:sldId id="333" r:id="rId49"/>
    <p:sldId id="334" r:id="rId50"/>
    <p:sldId id="335" r:id="rId51"/>
    <p:sldId id="336" r:id="rId52"/>
    <p:sldId id="298" r:id="rId53"/>
    <p:sldId id="305" r:id="rId54"/>
    <p:sldId id="300" r:id="rId55"/>
    <p:sldId id="316" r:id="rId56"/>
    <p:sldId id="315" r:id="rId57"/>
  </p:sldIdLst>
  <p:sldSz cx="9144000" cy="6858000" type="screen4x3"/>
  <p:notesSz cx="6858000" cy="9144000"/>
  <p:defaultTextStyle>
    <a:defPPr>
      <a:defRPr lang="cs-CZ"/>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675A"/>
    <a:srgbClr val="ED9109"/>
    <a:srgbClr val="506D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6176" autoAdjust="0"/>
    <p:restoredTop sz="95662" autoAdjust="0"/>
  </p:normalViewPr>
  <p:slideViewPr>
    <p:cSldViewPr>
      <p:cViewPr varScale="1">
        <p:scale>
          <a:sx n="111" d="100"/>
          <a:sy n="111" d="100"/>
        </p:scale>
        <p:origin x="1212" y="5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995275E8-1134-4312-9CAD-D1D4E50E4757}" type="datetimeFigureOut">
              <a:rPr lang="cs-CZ"/>
              <a:pPr>
                <a:defRPr/>
              </a:pPr>
              <a:t>15.9.2023</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cs-CZ" noProof="0"/>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noProof="0"/>
              <a:t>Klepnutím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255BD2C1-870E-4D1E-9FD9-D8FDA75EE7C2}" type="slidenum">
              <a:rPr lang="cs-CZ"/>
              <a:pPr>
                <a:defRPr/>
              </a:pPr>
              <a:t>‹#›</a:t>
            </a:fld>
            <a:endParaRPr lang="cs-CZ"/>
          </a:p>
        </p:txBody>
      </p:sp>
    </p:spTree>
    <p:extLst>
      <p:ext uri="{BB962C8B-B14F-4D97-AF65-F5344CB8AC3E}">
        <p14:creationId xmlns:p14="http://schemas.microsoft.com/office/powerpoint/2010/main" val="10230709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37891"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cs-CZ"/>
          </a:p>
        </p:txBody>
      </p:sp>
      <p:sp>
        <p:nvSpPr>
          <p:cNvPr id="37892" name="Zástupný symbol pro číslo snímk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1B93E67-FFC1-44A2-A5F5-BA88A5FC56B0}" type="slidenum">
              <a:rPr lang="cs-CZ"/>
              <a:pPr fontAlgn="base">
                <a:spcBef>
                  <a:spcPct val="0"/>
                </a:spcBef>
                <a:spcAft>
                  <a:spcPct val="0"/>
                </a:spcAft>
              </a:pPr>
              <a:t>2</a:t>
            </a:fld>
            <a:endParaRPr lang="cs-CZ"/>
          </a:p>
        </p:txBody>
      </p:sp>
    </p:spTree>
    <p:extLst>
      <p:ext uri="{BB962C8B-B14F-4D97-AF65-F5344CB8AC3E}">
        <p14:creationId xmlns:p14="http://schemas.microsoft.com/office/powerpoint/2010/main" val="31860438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a:t>Učebnice</a:t>
            </a:r>
            <a:r>
              <a:rPr lang="cs-CZ" baseline="0" dirty="0"/>
              <a:t> </a:t>
            </a:r>
            <a:r>
              <a:rPr lang="cs-CZ" baseline="0"/>
              <a:t>a průměry</a:t>
            </a:r>
            <a:endParaRPr lang="cs-CZ" dirty="0"/>
          </a:p>
        </p:txBody>
      </p:sp>
      <p:sp>
        <p:nvSpPr>
          <p:cNvPr id="4" name="Zástupný symbol pro číslo snímku 3"/>
          <p:cNvSpPr>
            <a:spLocks noGrp="1"/>
          </p:cNvSpPr>
          <p:nvPr>
            <p:ph type="sldNum" sz="quarter" idx="10"/>
          </p:nvPr>
        </p:nvSpPr>
        <p:spPr/>
        <p:txBody>
          <a:bodyPr/>
          <a:lstStyle/>
          <a:p>
            <a:pPr>
              <a:defRPr/>
            </a:pPr>
            <a:fld id="{255BD2C1-870E-4D1E-9FD9-D8FDA75EE7C2}" type="slidenum">
              <a:rPr lang="cs-CZ" smtClean="0"/>
              <a:pPr>
                <a:defRPr/>
              </a:pPr>
              <a:t>26</a:t>
            </a:fld>
            <a:endParaRPr lang="cs-CZ"/>
          </a:p>
        </p:txBody>
      </p:sp>
    </p:spTree>
    <p:extLst>
      <p:ext uri="{BB962C8B-B14F-4D97-AF65-F5344CB8AC3E}">
        <p14:creationId xmlns:p14="http://schemas.microsoft.com/office/powerpoint/2010/main" val="38348869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a:t>Učebnice</a:t>
            </a:r>
            <a:r>
              <a:rPr lang="cs-CZ" baseline="0" dirty="0"/>
              <a:t> </a:t>
            </a:r>
            <a:r>
              <a:rPr lang="cs-CZ" baseline="0"/>
              <a:t>a průměry</a:t>
            </a:r>
            <a:endParaRPr lang="cs-CZ" dirty="0"/>
          </a:p>
        </p:txBody>
      </p:sp>
      <p:sp>
        <p:nvSpPr>
          <p:cNvPr id="4" name="Zástupný symbol pro číslo snímku 3"/>
          <p:cNvSpPr>
            <a:spLocks noGrp="1"/>
          </p:cNvSpPr>
          <p:nvPr>
            <p:ph type="sldNum" sz="quarter" idx="10"/>
          </p:nvPr>
        </p:nvSpPr>
        <p:spPr/>
        <p:txBody>
          <a:bodyPr/>
          <a:lstStyle/>
          <a:p>
            <a:pPr>
              <a:defRPr/>
            </a:pPr>
            <a:fld id="{255BD2C1-870E-4D1E-9FD9-D8FDA75EE7C2}" type="slidenum">
              <a:rPr lang="cs-CZ" smtClean="0"/>
              <a:pPr>
                <a:defRPr/>
              </a:pPr>
              <a:t>27</a:t>
            </a:fld>
            <a:endParaRPr lang="cs-CZ"/>
          </a:p>
        </p:txBody>
      </p:sp>
    </p:spTree>
    <p:extLst>
      <p:ext uri="{BB962C8B-B14F-4D97-AF65-F5344CB8AC3E}">
        <p14:creationId xmlns:p14="http://schemas.microsoft.com/office/powerpoint/2010/main" val="20014525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s/slide21.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bg>
      <p:bgRef idx="1001">
        <a:schemeClr val="bg1"/>
      </p:bgRef>
    </p:bg>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lvl1pPr>
              <a:defRPr sz="4000">
                <a:latin typeface="Trebuchet MS" panose="020B0603020202020204" pitchFamily="34" charset="0"/>
              </a:defRPr>
            </a:lvl1pPr>
          </a:lstStyle>
          <a:p>
            <a:r>
              <a:rPr lang="cs-CZ" dirty="0"/>
              <a:t>Klepnutím lze upravit styl předlohy nadpisů.</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dirty="0"/>
              <a:t>Klepnutím lze upravit styl předlohy podnadpisů.</a:t>
            </a:r>
          </a:p>
        </p:txBody>
      </p:sp>
      <p:pic>
        <p:nvPicPr>
          <p:cNvPr id="6" name="Obrázek 5">
            <a:extLst>
              <a:ext uri="{FF2B5EF4-FFF2-40B4-BE49-F238E27FC236}">
                <a16:creationId xmlns:a16="http://schemas.microsoft.com/office/drawing/2014/main" id="{30079AD7-4E22-4D3A-86E2-0AB78EB80E8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3528" y="6165304"/>
            <a:ext cx="944700" cy="478254"/>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a:xfrm>
            <a:off x="285719" y="81887"/>
            <a:ext cx="6715581" cy="1203973"/>
          </a:xfrm>
          <a:solidFill>
            <a:schemeClr val="accent2"/>
          </a:solidFill>
        </p:spPr>
        <p:txBody>
          <a:bodyPr/>
          <a:lstStyle>
            <a:lvl1pPr>
              <a:defRPr sz="4000">
                <a:solidFill>
                  <a:schemeClr val="bg1"/>
                </a:solidFill>
                <a:latin typeface="Trebuchet MS" panose="020B0603020202020204" pitchFamily="34" charset="0"/>
              </a:defRPr>
            </a:lvl1pPr>
          </a:lstStyle>
          <a:p>
            <a:r>
              <a:rPr lang="cs-CZ" dirty="0"/>
              <a:t>Klepnutím lze upravit styl předlohy nadpisů.</a:t>
            </a:r>
          </a:p>
        </p:txBody>
      </p:sp>
      <p:sp>
        <p:nvSpPr>
          <p:cNvPr id="3" name="Zástupný symbol pro obsah 2"/>
          <p:cNvSpPr>
            <a:spLocks noGrp="1"/>
          </p:cNvSpPr>
          <p:nvPr>
            <p:ph idx="1"/>
          </p:nvPr>
        </p:nvSpPr>
        <p:spPr>
          <a:xfrm>
            <a:off x="285720" y="1714489"/>
            <a:ext cx="8390736" cy="4306800"/>
          </a:xfrm>
          <a:solidFill>
            <a:schemeClr val="bg1"/>
          </a:solidFill>
          <a:ln w="57150">
            <a:solidFill>
              <a:srgbClr val="C00000"/>
            </a:solidFill>
          </a:ln>
        </p:spPr>
        <p:txBody>
          <a:bodyPr/>
          <a:lstStyle>
            <a:lvl1pPr>
              <a:defRPr sz="2800">
                <a:latin typeface="Trebuchet MS" panose="020B0603020202020204" pitchFamily="34" charset="0"/>
              </a:defRPr>
            </a:lvl1pPr>
            <a:lvl2pPr>
              <a:defRPr sz="2600">
                <a:latin typeface="Trebuchet MS" panose="020B0603020202020204" pitchFamily="34" charset="0"/>
              </a:defRPr>
            </a:lvl2pPr>
            <a:lvl3pPr>
              <a:defRPr>
                <a:latin typeface="Trebuchet MS" panose="020B0603020202020204" pitchFamily="34" charset="0"/>
              </a:defRPr>
            </a:lvl3pPr>
            <a:lvl4pPr>
              <a:defRPr>
                <a:latin typeface="Trebuchet MS" panose="020B0603020202020204" pitchFamily="34" charset="0"/>
              </a:defRPr>
            </a:lvl4pPr>
            <a:lvl5pPr>
              <a:defRPr>
                <a:latin typeface="Trebuchet MS" panose="020B0603020202020204" pitchFamily="34" charset="0"/>
              </a:defRPr>
            </a:lvl5p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2" name="Tlačítko akce: Zpět nebo Předchozí 11">
            <a:hlinkClick r:id="" action="ppaction://hlinkshowjump?jump=previousslide" highlightClick="1"/>
          </p:cNvPr>
          <p:cNvSpPr/>
          <p:nvPr userDrawn="1"/>
        </p:nvSpPr>
        <p:spPr>
          <a:xfrm>
            <a:off x="7884000" y="6462000"/>
            <a:ext cx="396000" cy="396000"/>
          </a:xfrm>
          <a:prstGeom prst="actionButtonBackPrevious">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13" name="Tlačítko akce: Dopředu nebo Další 12">
            <a:hlinkClick r:id="" action="ppaction://hlinkshowjump?jump=nextslide" highlightClick="1"/>
          </p:cNvPr>
          <p:cNvSpPr/>
          <p:nvPr userDrawn="1"/>
        </p:nvSpPr>
        <p:spPr>
          <a:xfrm>
            <a:off x="8748000" y="6462000"/>
            <a:ext cx="396000" cy="396000"/>
          </a:xfrm>
          <a:prstGeom prst="actionButtonForwardNex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14" name="Tlačítko akce: Návrat 13">
            <a:hlinkClick r:id="rId2" action="ppaction://hlinksldjump" highlightClick="1"/>
          </p:cNvPr>
          <p:cNvSpPr/>
          <p:nvPr userDrawn="1"/>
        </p:nvSpPr>
        <p:spPr>
          <a:xfrm>
            <a:off x="8316000" y="6462000"/>
            <a:ext cx="396000" cy="396000"/>
          </a:xfrm>
          <a:prstGeom prst="actionButtonReturn">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pic>
        <p:nvPicPr>
          <p:cNvPr id="9" name="Obrázek 8">
            <a:extLst>
              <a:ext uri="{FF2B5EF4-FFF2-40B4-BE49-F238E27FC236}">
                <a16:creationId xmlns:a16="http://schemas.microsoft.com/office/drawing/2014/main" id="{9927704A-0F40-465D-9A7B-F562072E3ED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5719" y="6297859"/>
            <a:ext cx="944700" cy="478254"/>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ouze nadpis">
    <p:bg>
      <p:bgRef idx="1001">
        <a:schemeClr val="bg1"/>
      </p:bgRef>
    </p:bg>
    <p:spTree>
      <p:nvGrpSpPr>
        <p:cNvPr id="1" name=""/>
        <p:cNvGrpSpPr/>
        <p:nvPr/>
      </p:nvGrpSpPr>
      <p:grpSpPr>
        <a:xfrm>
          <a:off x="0" y="0"/>
          <a:ext cx="0" cy="0"/>
          <a:chOff x="0" y="0"/>
          <a:chExt cx="0" cy="0"/>
        </a:xfrm>
      </p:grpSpPr>
      <p:sp>
        <p:nvSpPr>
          <p:cNvPr id="6" name="Nadpis 5"/>
          <p:cNvSpPr>
            <a:spLocks noGrp="1"/>
          </p:cNvSpPr>
          <p:nvPr>
            <p:ph type="title"/>
          </p:nvPr>
        </p:nvSpPr>
        <p:spPr>
          <a:xfrm>
            <a:off x="315310" y="110359"/>
            <a:ext cx="6653049" cy="1175501"/>
          </a:xfrm>
          <a:solidFill>
            <a:schemeClr val="accent2"/>
          </a:solidFill>
        </p:spPr>
        <p:txBody>
          <a:bodyPr/>
          <a:lstStyle>
            <a:lvl1pPr>
              <a:defRPr sz="4000">
                <a:solidFill>
                  <a:schemeClr val="bg1"/>
                </a:solidFill>
                <a:latin typeface="Trebuchet MS" panose="020B0603020202020204" pitchFamily="34" charset="0"/>
              </a:defRPr>
            </a:lvl1pPr>
          </a:lstStyle>
          <a:p>
            <a:r>
              <a:rPr lang="cs-CZ" dirty="0"/>
              <a:t>Klepnutím lze upravit styl předlohy nadpisů.</a:t>
            </a:r>
          </a:p>
        </p:txBody>
      </p:sp>
      <p:pic>
        <p:nvPicPr>
          <p:cNvPr id="4" name="Obrázek 3">
            <a:extLst>
              <a:ext uri="{FF2B5EF4-FFF2-40B4-BE49-F238E27FC236}">
                <a16:creationId xmlns:a16="http://schemas.microsoft.com/office/drawing/2014/main" id="{DB84622F-4432-469A-9972-866165E9A1C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3528" y="6165304"/>
            <a:ext cx="944700" cy="478254"/>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Pouze nadpis">
    <p:bg>
      <p:bgRef idx="1001">
        <a:schemeClr val="bg1"/>
      </p:bgRef>
    </p:bg>
    <p:spTree>
      <p:nvGrpSpPr>
        <p:cNvPr id="1" name=""/>
        <p:cNvGrpSpPr/>
        <p:nvPr/>
      </p:nvGrpSpPr>
      <p:grpSpPr>
        <a:xfrm>
          <a:off x="0" y="0"/>
          <a:ext cx="0" cy="0"/>
          <a:chOff x="0" y="0"/>
          <a:chExt cx="0" cy="0"/>
        </a:xfrm>
      </p:grpSpPr>
      <p:sp>
        <p:nvSpPr>
          <p:cNvPr id="6" name="Nadpis 5"/>
          <p:cNvSpPr>
            <a:spLocks noGrp="1"/>
          </p:cNvSpPr>
          <p:nvPr>
            <p:ph type="title"/>
          </p:nvPr>
        </p:nvSpPr>
        <p:spPr>
          <a:xfrm>
            <a:off x="315310" y="110359"/>
            <a:ext cx="6653049" cy="1175501"/>
          </a:xfrm>
          <a:solidFill>
            <a:schemeClr val="accent2"/>
          </a:solidFill>
        </p:spPr>
        <p:txBody>
          <a:bodyPr/>
          <a:lstStyle>
            <a:lvl1pPr>
              <a:defRPr sz="4000">
                <a:solidFill>
                  <a:schemeClr val="bg1"/>
                </a:solidFill>
                <a:latin typeface="Trebuchet MS" panose="020B0603020202020204" pitchFamily="34" charset="0"/>
              </a:defRPr>
            </a:lvl1pPr>
          </a:lstStyle>
          <a:p>
            <a:r>
              <a:rPr lang="cs-CZ" dirty="0"/>
              <a:t>Klepnutím lze upravit styl předlohy nadpisů.</a:t>
            </a:r>
          </a:p>
        </p:txBody>
      </p:sp>
      <p:sp>
        <p:nvSpPr>
          <p:cNvPr id="7" name="Zástupný symbol pro obsah 2"/>
          <p:cNvSpPr>
            <a:spLocks noGrp="1"/>
          </p:cNvSpPr>
          <p:nvPr>
            <p:ph idx="1"/>
          </p:nvPr>
        </p:nvSpPr>
        <p:spPr>
          <a:xfrm>
            <a:off x="285720" y="1714488"/>
            <a:ext cx="8534752" cy="4522823"/>
          </a:xfrm>
          <a:solidFill>
            <a:schemeClr val="bg1"/>
          </a:solidFill>
          <a:ln w="57150">
            <a:solidFill>
              <a:srgbClr val="C00000"/>
            </a:solidFill>
          </a:ln>
        </p:spPr>
        <p:txBody>
          <a:bodyPr/>
          <a:lstStyle>
            <a:lvl1pPr>
              <a:defRPr sz="2800">
                <a:latin typeface="Trebuchet MS" panose="020B0603020202020204" pitchFamily="34" charset="0"/>
              </a:defRPr>
            </a:lvl1pPr>
            <a:lvl2pPr>
              <a:defRPr sz="2600">
                <a:latin typeface="Trebuchet MS" panose="020B0603020202020204" pitchFamily="34" charset="0"/>
              </a:defRPr>
            </a:lvl2pPr>
            <a:lvl3pPr>
              <a:defRPr>
                <a:latin typeface="Trebuchet MS" panose="020B0603020202020204" pitchFamily="34" charset="0"/>
              </a:defRPr>
            </a:lvl3pPr>
            <a:lvl4pPr>
              <a:defRPr>
                <a:latin typeface="Trebuchet MS" panose="020B0603020202020204" pitchFamily="34" charset="0"/>
              </a:defRPr>
            </a:lvl4pPr>
            <a:lvl5pPr>
              <a:defRPr>
                <a:latin typeface="Trebuchet MS" panose="020B0603020202020204" pitchFamily="34" charset="0"/>
              </a:defRPr>
            </a:lvl5p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pic>
        <p:nvPicPr>
          <p:cNvPr id="8" name="Obrázek 7">
            <a:extLst>
              <a:ext uri="{FF2B5EF4-FFF2-40B4-BE49-F238E27FC236}">
                <a16:creationId xmlns:a16="http://schemas.microsoft.com/office/drawing/2014/main" id="{14B131C8-24C9-4E2B-917B-CA8C78010B4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4057" y="6294107"/>
            <a:ext cx="944700" cy="478254"/>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emf"/><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0000">
              <a:schemeClr val="bg1"/>
            </a:gs>
            <a:gs pos="100000">
              <a:srgbClr val="C00000">
                <a:alpha val="76000"/>
              </a:srgbClr>
            </a:gs>
          </a:gsLst>
          <a:lin ang="5400000" scaled="0"/>
          <a:tileRect/>
        </a:gradFill>
        <a:effectLst/>
      </p:bgPr>
    </p:bg>
    <p:spTree>
      <p:nvGrpSpPr>
        <p:cNvPr id="1" name=""/>
        <p:cNvGrpSpPr/>
        <p:nvPr/>
      </p:nvGrpSpPr>
      <p:grpSpPr>
        <a:xfrm>
          <a:off x="0" y="0"/>
          <a:ext cx="0" cy="0"/>
          <a:chOff x="0" y="0"/>
          <a:chExt cx="0" cy="0"/>
        </a:xfrm>
      </p:grpSpPr>
      <p:sp>
        <p:nvSpPr>
          <p:cNvPr id="1026" name="Zástupný symbol pro nadpis 1"/>
          <p:cNvSpPr>
            <a:spLocks noGrp="1"/>
          </p:cNvSpPr>
          <p:nvPr>
            <p:ph type="title"/>
          </p:nvPr>
        </p:nvSpPr>
        <p:spPr bwMode="auto">
          <a:xfrm>
            <a:off x="285750" y="111125"/>
            <a:ext cx="6667500" cy="11747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cs-CZ" dirty="0"/>
              <a:t>Klepnutím lze upravit styl předlohy nadpisů.</a:t>
            </a:r>
          </a:p>
        </p:txBody>
      </p:sp>
      <p:sp>
        <p:nvSpPr>
          <p:cNvPr id="1027" name="Zástupný symbol pro text 2"/>
          <p:cNvSpPr>
            <a:spLocks noGrp="1"/>
          </p:cNvSpPr>
          <p:nvPr>
            <p:ph type="body" idx="1"/>
          </p:nvPr>
        </p:nvSpPr>
        <p:spPr bwMode="auto">
          <a:xfrm>
            <a:off x="285750" y="17145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defRPr>
            </a:lvl1pPr>
          </a:lstStyle>
          <a:p>
            <a:pPr>
              <a:defRPr/>
            </a:pPr>
            <a:r>
              <a:rPr lang="cs-CZ"/>
              <a:t>www.stav-ova.cz</a:t>
            </a:r>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9F60B3E7-D29F-4A5F-B2D3-0CBAB9863E61}" type="slidenum">
              <a:rPr lang="cs-CZ"/>
              <a:pPr>
                <a:defRPr/>
              </a:pPr>
              <a:t>‹#›</a:t>
            </a:fld>
            <a:endParaRPr lang="cs-CZ"/>
          </a:p>
        </p:txBody>
      </p:sp>
      <p:cxnSp>
        <p:nvCxnSpPr>
          <p:cNvPr id="10" name="Přímá spojovací čára 9"/>
          <p:cNvCxnSpPr/>
          <p:nvPr/>
        </p:nvCxnSpPr>
        <p:spPr>
          <a:xfrm>
            <a:off x="285750" y="1428750"/>
            <a:ext cx="6715125" cy="1588"/>
          </a:xfrm>
          <a:prstGeom prst="line">
            <a:avLst/>
          </a:prstGeom>
          <a:ln w="57150">
            <a:solidFill>
              <a:srgbClr val="C00000"/>
            </a:solidFill>
          </a:ln>
        </p:spPr>
        <p:style>
          <a:lnRef idx="1">
            <a:schemeClr val="accent2"/>
          </a:lnRef>
          <a:fillRef idx="0">
            <a:schemeClr val="accent2"/>
          </a:fillRef>
          <a:effectRef idx="0">
            <a:schemeClr val="accent2"/>
          </a:effectRef>
          <a:fontRef idx="minor">
            <a:schemeClr val="tx1"/>
          </a:fontRef>
        </p:style>
      </p:cxnSp>
      <p:pic>
        <p:nvPicPr>
          <p:cNvPr id="1033" name="Picture 3"/>
          <p:cNvPicPr>
            <a:picLocks noChangeAspect="1" noChangeArrowheads="1"/>
          </p:cNvPicPr>
          <p:nvPr/>
        </p:nvPicPr>
        <p:blipFill>
          <a:blip r:embed="rId6" cstate="print"/>
          <a:srcRect/>
          <a:stretch>
            <a:fillRect/>
          </a:stretch>
        </p:blipFill>
        <p:spPr bwMode="auto">
          <a:xfrm>
            <a:off x="7038975" y="82550"/>
            <a:ext cx="2058988" cy="1101725"/>
          </a:xfrm>
          <a:prstGeom prst="rect">
            <a:avLst/>
          </a:prstGeom>
          <a:noFill/>
          <a:ln w="9525">
            <a:noFill/>
            <a:miter lim="800000"/>
            <a:headEnd/>
            <a:tailEnd/>
          </a:ln>
        </p:spPr>
      </p:pic>
      <p:grpSp>
        <p:nvGrpSpPr>
          <p:cNvPr id="2050" name="Group 4"/>
          <p:cNvGrpSpPr>
            <a:grpSpLocks/>
          </p:cNvGrpSpPr>
          <p:nvPr userDrawn="1"/>
        </p:nvGrpSpPr>
        <p:grpSpPr bwMode="auto">
          <a:xfrm>
            <a:off x="6804248" y="1152000"/>
            <a:ext cx="2520280" cy="360040"/>
            <a:chOff x="0" y="0"/>
            <a:chExt cx="496" cy="338"/>
          </a:xfrm>
        </p:grpSpPr>
        <p:sp>
          <p:nvSpPr>
            <p:cNvPr id="2" name="AutoShape 3"/>
            <p:cNvSpPr>
              <a:spLocks noChangeAspect="1" noChangeArrowheads="1"/>
            </p:cNvSpPr>
            <p:nvPr/>
          </p:nvSpPr>
          <p:spPr bwMode="auto">
            <a:xfrm>
              <a:off x="0" y="0"/>
              <a:ext cx="496" cy="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3" name="Rectangle 5"/>
            <p:cNvSpPr>
              <a:spLocks noChangeArrowheads="1"/>
            </p:cNvSpPr>
            <p:nvPr/>
          </p:nvSpPr>
          <p:spPr bwMode="auto">
            <a:xfrm>
              <a:off x="42" y="29"/>
              <a:ext cx="405" cy="69"/>
            </a:xfrm>
            <a:prstGeom prst="rect">
              <a:avLst/>
            </a:prstGeom>
            <a:solidFill>
              <a:srgbClr val="AF0000"/>
            </a:solidFill>
            <a:ln w="0">
              <a:solidFill>
                <a:srgbClr val="D00A0A"/>
              </a:solid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7" name="Rectangle 6"/>
            <p:cNvSpPr>
              <a:spLocks noChangeArrowheads="1"/>
            </p:cNvSpPr>
            <p:nvPr/>
          </p:nvSpPr>
          <p:spPr bwMode="auto">
            <a:xfrm>
              <a:off x="42" y="134"/>
              <a:ext cx="405" cy="69"/>
            </a:xfrm>
            <a:prstGeom prst="rect">
              <a:avLst/>
            </a:prstGeom>
            <a:solidFill>
              <a:srgbClr val="FFC200"/>
            </a:solidFill>
            <a:ln w="0">
              <a:solidFill>
                <a:srgbClr val="FFC200"/>
              </a:solid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8" name="Rectangle 7"/>
            <p:cNvSpPr>
              <a:spLocks noChangeArrowheads="1"/>
            </p:cNvSpPr>
            <p:nvPr/>
          </p:nvSpPr>
          <p:spPr bwMode="auto">
            <a:xfrm>
              <a:off x="42" y="236"/>
              <a:ext cx="405" cy="69"/>
            </a:xfrm>
            <a:prstGeom prst="rect">
              <a:avLst/>
            </a:prstGeom>
            <a:solidFill>
              <a:srgbClr val="008192"/>
            </a:solidFill>
            <a:ln w="0">
              <a:solidFill>
                <a:srgbClr val="008192"/>
              </a:solidFill>
              <a:miter lim="800000"/>
              <a:headEnd/>
              <a:tailEnd/>
            </a:ln>
          </p:spPr>
          <p:txBody>
            <a:bodyPr vert="horz" wrap="square" lIns="91440" tIns="45720" rIns="91440" bIns="45720" numCol="1" anchor="t" anchorCtr="0" compatLnSpc="1">
              <a:prstTxWarp prst="textNoShape">
                <a:avLst/>
              </a:prstTxWarp>
            </a:bodyPr>
            <a:lstStyle/>
            <a:p>
              <a:endParaRPr lang="cs-CZ"/>
            </a:p>
          </p:txBody>
        </p:sp>
      </p:gr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Lst>
  <p:hf sldNum="0" hdr="0" dt="0"/>
  <p:txStyles>
    <p:titleStyle>
      <a:lvl1pPr algn="ctr" rtl="0" eaLnBrk="1" fontAlgn="base" hangingPunct="1">
        <a:spcBef>
          <a:spcPct val="0"/>
        </a:spcBef>
        <a:spcAft>
          <a:spcPct val="0"/>
        </a:spcAft>
        <a:defRPr sz="4400" kern="1200">
          <a:solidFill>
            <a:schemeClr val="tx1"/>
          </a:solidFill>
          <a:latin typeface="Cambria" pitchFamily="18" charset="0"/>
          <a:ea typeface="+mj-ea"/>
          <a:cs typeface="+mj-cs"/>
        </a:defRPr>
      </a:lvl1pPr>
      <a:lvl2pPr algn="ctr" rtl="0" eaLnBrk="1" fontAlgn="base" hangingPunct="1">
        <a:spcBef>
          <a:spcPct val="0"/>
        </a:spcBef>
        <a:spcAft>
          <a:spcPct val="0"/>
        </a:spcAft>
        <a:defRPr sz="4400">
          <a:solidFill>
            <a:schemeClr val="tx1"/>
          </a:solidFill>
          <a:latin typeface="Baskerville Old Face" pitchFamily="18" charset="0"/>
        </a:defRPr>
      </a:lvl2pPr>
      <a:lvl3pPr algn="ctr" rtl="0" eaLnBrk="1" fontAlgn="base" hangingPunct="1">
        <a:spcBef>
          <a:spcPct val="0"/>
        </a:spcBef>
        <a:spcAft>
          <a:spcPct val="0"/>
        </a:spcAft>
        <a:defRPr sz="4400">
          <a:solidFill>
            <a:schemeClr val="tx1"/>
          </a:solidFill>
          <a:latin typeface="Baskerville Old Face" pitchFamily="18" charset="0"/>
        </a:defRPr>
      </a:lvl3pPr>
      <a:lvl4pPr algn="ctr" rtl="0" eaLnBrk="1" fontAlgn="base" hangingPunct="1">
        <a:spcBef>
          <a:spcPct val="0"/>
        </a:spcBef>
        <a:spcAft>
          <a:spcPct val="0"/>
        </a:spcAft>
        <a:defRPr sz="4400">
          <a:solidFill>
            <a:schemeClr val="tx1"/>
          </a:solidFill>
          <a:latin typeface="Baskerville Old Face" pitchFamily="18" charset="0"/>
        </a:defRPr>
      </a:lvl4pPr>
      <a:lvl5pPr algn="ctr" rtl="0" eaLnBrk="1" fontAlgn="base" hangingPunct="1">
        <a:spcBef>
          <a:spcPct val="0"/>
        </a:spcBef>
        <a:spcAft>
          <a:spcPct val="0"/>
        </a:spcAft>
        <a:defRPr sz="4400">
          <a:solidFill>
            <a:schemeClr val="tx1"/>
          </a:solidFill>
          <a:latin typeface="Baskerville Old Face" pitchFamily="18" charset="0"/>
        </a:defRPr>
      </a:lvl5pPr>
      <a:lvl6pPr marL="457200" algn="ctr" rtl="0" eaLnBrk="1" fontAlgn="base" hangingPunct="1">
        <a:spcBef>
          <a:spcPct val="0"/>
        </a:spcBef>
        <a:spcAft>
          <a:spcPct val="0"/>
        </a:spcAft>
        <a:defRPr sz="4400">
          <a:solidFill>
            <a:schemeClr val="tx1"/>
          </a:solidFill>
          <a:latin typeface="Baskerville Old Face" pitchFamily="18" charset="0"/>
        </a:defRPr>
      </a:lvl6pPr>
      <a:lvl7pPr marL="914400" algn="ctr" rtl="0" eaLnBrk="1" fontAlgn="base" hangingPunct="1">
        <a:spcBef>
          <a:spcPct val="0"/>
        </a:spcBef>
        <a:spcAft>
          <a:spcPct val="0"/>
        </a:spcAft>
        <a:defRPr sz="4400">
          <a:solidFill>
            <a:schemeClr val="tx1"/>
          </a:solidFill>
          <a:latin typeface="Baskerville Old Face" pitchFamily="18" charset="0"/>
        </a:defRPr>
      </a:lvl7pPr>
      <a:lvl8pPr marL="1371600" algn="ctr" rtl="0" eaLnBrk="1" fontAlgn="base" hangingPunct="1">
        <a:spcBef>
          <a:spcPct val="0"/>
        </a:spcBef>
        <a:spcAft>
          <a:spcPct val="0"/>
        </a:spcAft>
        <a:defRPr sz="4400">
          <a:solidFill>
            <a:schemeClr val="tx1"/>
          </a:solidFill>
          <a:latin typeface="Baskerville Old Face" pitchFamily="18" charset="0"/>
        </a:defRPr>
      </a:lvl8pPr>
      <a:lvl9pPr marL="1828800" algn="ctr" rtl="0" eaLnBrk="1" fontAlgn="base" hangingPunct="1">
        <a:spcBef>
          <a:spcPct val="0"/>
        </a:spcBef>
        <a:spcAft>
          <a:spcPct val="0"/>
        </a:spcAft>
        <a:defRPr sz="4400">
          <a:solidFill>
            <a:schemeClr val="tx1"/>
          </a:solidFill>
          <a:latin typeface="Baskerville Old Face" pitchFamily="18"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hyperlink" Target="mailto:brezny@stav-ova.cz" TargetMode="External"/><Relationship Id="rId2" Type="http://schemas.openxmlformats.org/officeDocument/2006/relationships/hyperlink" Target="mailto:jenistova@stav-ova.cz" TargetMode="External"/><Relationship Id="rId1" Type="http://schemas.openxmlformats.org/officeDocument/2006/relationships/slideLayout" Target="../slideLayouts/slideLayout4.xml"/><Relationship Id="rId4" Type="http://schemas.openxmlformats.org/officeDocument/2006/relationships/slide" Target="slide21.xml"/></Relationships>
</file>

<file path=ppt/slides/_rels/slide12.xml.rels><?xml version="1.0" encoding="UTF-8" standalone="yes"?>
<Relationships xmlns="http://schemas.openxmlformats.org/package/2006/relationships"><Relationship Id="rId2" Type="http://schemas.openxmlformats.org/officeDocument/2006/relationships/slide" Target="slide2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slide" Target="slide2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slide" Target="slide2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slide" Target="slide21.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www.internetporadna.cz/" TargetMode="External"/><Relationship Id="rId7" Type="http://schemas.openxmlformats.org/officeDocument/2006/relationships/slide" Target="slide21.xml"/><Relationship Id="rId2" Type="http://schemas.openxmlformats.org/officeDocument/2006/relationships/hyperlink" Target="http://www.linkabezpeci.cz/" TargetMode="External"/><Relationship Id="rId1" Type="http://schemas.openxmlformats.org/officeDocument/2006/relationships/slideLayout" Target="../slideLayouts/slideLayout4.xml"/><Relationship Id="rId6" Type="http://schemas.openxmlformats.org/officeDocument/2006/relationships/hyperlink" Target="http://www.ncbi.cz/" TargetMode="External"/><Relationship Id="rId5" Type="http://schemas.openxmlformats.org/officeDocument/2006/relationships/hyperlink" Target="http://www.napisnam.cz/" TargetMode="External"/><Relationship Id="rId4" Type="http://schemas.openxmlformats.org/officeDocument/2006/relationships/hyperlink" Target="http://www.horka-linka.cz/" TargetMode="External"/></Relationships>
</file>

<file path=ppt/slides/_rels/slide18.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hyperlink" Target="http://www.tanecni-ostrava.cz/" TargetMode="Externa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2" Type="http://schemas.openxmlformats.org/officeDocument/2006/relationships/slide" Target="slide2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 Target="slide21.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8" Type="http://schemas.openxmlformats.org/officeDocument/2006/relationships/slide" Target="slide47.xml"/><Relationship Id="rId3" Type="http://schemas.openxmlformats.org/officeDocument/2006/relationships/slide" Target="slide25.xml"/><Relationship Id="rId7" Type="http://schemas.openxmlformats.org/officeDocument/2006/relationships/slide" Target="slide42.xml"/><Relationship Id="rId2" Type="http://schemas.openxmlformats.org/officeDocument/2006/relationships/slide" Target="slide22.xml"/><Relationship Id="rId1" Type="http://schemas.openxmlformats.org/officeDocument/2006/relationships/slideLayout" Target="../slideLayouts/slideLayout4.xml"/><Relationship Id="rId6" Type="http://schemas.openxmlformats.org/officeDocument/2006/relationships/slide" Target="slide38.xml"/><Relationship Id="rId11" Type="http://schemas.openxmlformats.org/officeDocument/2006/relationships/slide" Target="slide11.xml"/><Relationship Id="rId5" Type="http://schemas.openxmlformats.org/officeDocument/2006/relationships/slide" Target="slide34.xml"/><Relationship Id="rId10" Type="http://schemas.openxmlformats.org/officeDocument/2006/relationships/slide" Target="slide54.xml"/><Relationship Id="rId4" Type="http://schemas.openxmlformats.org/officeDocument/2006/relationships/slide" Target="slide30.xml"/><Relationship Id="rId9" Type="http://schemas.openxmlformats.org/officeDocument/2006/relationships/slide" Target="slide5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hyperlink" Target="http://prirucka.ujc.cas.cz/" TargetMode="Externa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slide" Target="slide21.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www.dofe.cz/" TargetMode="Externa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slide" Target="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slide" Target="slide2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slide" Target="slide21.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slide" Target="slide21.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slide" Target="slide21.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slide" Target="slide21.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hyperlink" Target="http://www.cegra.cz/" TargetMode="Externa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slide" Target="slide2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slide" Target="slide21.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slide" Target="slide2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slide" Target="slide2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slide" Target="slide21.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 Target="slide21.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slide" Target="slide21.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slide" Target="slide21.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slide" Target="slide21.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hyperlink" Target="https://www.vscbila.cz/" TargetMode="Externa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8" Type="http://schemas.openxmlformats.org/officeDocument/2006/relationships/hyperlink" Target="http://jobcentrum.sweb.cz/" TargetMode="External"/><Relationship Id="rId3" Type="http://schemas.openxmlformats.org/officeDocument/2006/relationships/hyperlink" Target="http://www.skotchka.cz/" TargetMode="External"/><Relationship Id="rId7" Type="http://schemas.openxmlformats.org/officeDocument/2006/relationships/hyperlink" Target="http://www.hope-sport.cz/" TargetMode="External"/><Relationship Id="rId2" Type="http://schemas.openxmlformats.org/officeDocument/2006/relationships/hyperlink" Target="http://www.madejasport.cz/" TargetMode="External"/><Relationship Id="rId1" Type="http://schemas.openxmlformats.org/officeDocument/2006/relationships/slideLayout" Target="../slideLayouts/slideLayout4.xml"/><Relationship Id="rId6" Type="http://schemas.openxmlformats.org/officeDocument/2006/relationships/hyperlink" Target="http://www.sovaski.cz/" TargetMode="External"/><Relationship Id="rId5" Type="http://schemas.openxmlformats.org/officeDocument/2006/relationships/hyperlink" Target="http://www.4ski.cz/" TargetMode="External"/><Relationship Id="rId10" Type="http://schemas.openxmlformats.org/officeDocument/2006/relationships/slide" Target="slide21.xml"/><Relationship Id="rId4" Type="http://schemas.openxmlformats.org/officeDocument/2006/relationships/hyperlink" Target="http://www.heliasport.cz/" TargetMode="External"/><Relationship Id="rId9" Type="http://schemas.openxmlformats.org/officeDocument/2006/relationships/hyperlink" Target="http://www.skibila.cz/cs/zima/servis/"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 Target="slide2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slide" Target="slide21.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slide" Target="slide21.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slide" Target="slide2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Obrázek 3" descr="skola_zluta2.JPG"/>
          <p:cNvPicPr>
            <a:picLocks noChangeAspect="1"/>
          </p:cNvPicPr>
          <p:nvPr/>
        </p:nvPicPr>
        <p:blipFill>
          <a:blip r:embed="rId2" cstate="print"/>
          <a:srcRect t="20224"/>
          <a:stretch>
            <a:fillRect/>
          </a:stretch>
        </p:blipFill>
        <p:spPr bwMode="auto">
          <a:xfrm>
            <a:off x="0" y="1643063"/>
            <a:ext cx="9144000" cy="5214937"/>
          </a:xfrm>
          <a:prstGeom prst="rect">
            <a:avLst/>
          </a:prstGeom>
          <a:noFill/>
          <a:ln w="9525">
            <a:noFill/>
            <a:miter lim="800000"/>
            <a:headEnd/>
            <a:tailEnd/>
          </a:ln>
        </p:spPr>
      </p:pic>
      <p:sp>
        <p:nvSpPr>
          <p:cNvPr id="6147" name="Nadpis 1"/>
          <p:cNvSpPr>
            <a:spLocks noGrp="1"/>
          </p:cNvSpPr>
          <p:nvPr>
            <p:ph type="ctrTitle"/>
          </p:nvPr>
        </p:nvSpPr>
        <p:spPr>
          <a:xfrm>
            <a:off x="-108520" y="178594"/>
            <a:ext cx="7294016" cy="1285875"/>
          </a:xfrm>
        </p:spPr>
        <p:txBody>
          <a:bodyPr/>
          <a:lstStyle/>
          <a:p>
            <a:r>
              <a:rPr lang="cs-CZ" sz="3600" dirty="0"/>
              <a:t>Střední průmyslová škola stavební Ostrava, příspěvková organizace</a:t>
            </a:r>
          </a:p>
        </p:txBody>
      </p:sp>
      <p:sp>
        <p:nvSpPr>
          <p:cNvPr id="3" name="Podnadpis 2"/>
          <p:cNvSpPr>
            <a:spLocks noGrp="1"/>
          </p:cNvSpPr>
          <p:nvPr>
            <p:ph type="subTitle" idx="1"/>
          </p:nvPr>
        </p:nvSpPr>
        <p:spPr>
          <a:xfrm>
            <a:off x="1357313" y="2000250"/>
            <a:ext cx="6400800" cy="1752600"/>
          </a:xfrm>
        </p:spPr>
        <p:txBody>
          <a:bodyPr rtlCol="0">
            <a:normAutofit/>
          </a:bodyPr>
          <a:lstStyle/>
          <a:p>
            <a:pPr fontAlgn="auto">
              <a:spcAft>
                <a:spcPts val="0"/>
              </a:spcAft>
              <a:buFont typeface="Arial" pitchFamily="34" charset="0"/>
              <a:buNone/>
              <a:defRPr/>
            </a:pPr>
            <a:r>
              <a:rPr lang="cs-CZ" dirty="0">
                <a:solidFill>
                  <a:schemeClr val="tx1">
                    <a:lumMod val="50000"/>
                    <a:lumOff val="50000"/>
                  </a:schemeClr>
                </a:solidFill>
                <a:latin typeface="Trebuchet MS" panose="020B0603020202020204" pitchFamily="34" charset="0"/>
              </a:rPr>
              <a:t>Středoškolská 3,</a:t>
            </a:r>
          </a:p>
          <a:p>
            <a:pPr fontAlgn="auto">
              <a:spcAft>
                <a:spcPts val="0"/>
              </a:spcAft>
              <a:buFont typeface="Arial" pitchFamily="34" charset="0"/>
              <a:buNone/>
              <a:defRPr/>
            </a:pPr>
            <a:r>
              <a:rPr lang="cs-CZ" dirty="0" err="1">
                <a:solidFill>
                  <a:schemeClr val="tx1">
                    <a:lumMod val="50000"/>
                    <a:lumOff val="50000"/>
                  </a:schemeClr>
                </a:solidFill>
                <a:latin typeface="Trebuchet MS" panose="020B0603020202020204" pitchFamily="34" charset="0"/>
              </a:rPr>
              <a:t>Ostrava</a:t>
            </a:r>
            <a:r>
              <a:rPr lang="cs-CZ" dirty="0">
                <a:solidFill>
                  <a:schemeClr val="tx1">
                    <a:lumMod val="50000"/>
                    <a:lumOff val="50000"/>
                  </a:schemeClr>
                </a:solidFill>
                <a:latin typeface="Trebuchet MS" panose="020B0603020202020204" pitchFamily="34" charset="0"/>
              </a:rPr>
              <a:t>-Zábřeh, 700 30</a:t>
            </a:r>
          </a:p>
          <a:p>
            <a:pPr fontAlgn="auto">
              <a:spcAft>
                <a:spcPts val="0"/>
              </a:spcAft>
              <a:buFont typeface="Arial" pitchFamily="34" charset="0"/>
              <a:buNone/>
              <a:defRPr/>
            </a:pPr>
            <a:r>
              <a:rPr lang="cs-CZ" dirty="0">
                <a:solidFill>
                  <a:schemeClr val="tx1">
                    <a:lumMod val="50000"/>
                    <a:lumOff val="50000"/>
                  </a:schemeClr>
                </a:solidFill>
                <a:latin typeface="Trebuchet MS" panose="020B0603020202020204" pitchFamily="34" charset="0"/>
              </a:rPr>
              <a:t>www.stav-</a:t>
            </a:r>
            <a:r>
              <a:rPr lang="cs-CZ" dirty="0" err="1">
                <a:solidFill>
                  <a:schemeClr val="tx1">
                    <a:lumMod val="50000"/>
                    <a:lumOff val="50000"/>
                  </a:schemeClr>
                </a:solidFill>
                <a:latin typeface="Trebuchet MS" panose="020B0603020202020204" pitchFamily="34" charset="0"/>
              </a:rPr>
              <a:t>ova.cz</a:t>
            </a:r>
            <a:endParaRPr lang="cs-CZ" dirty="0">
              <a:solidFill>
                <a:schemeClr val="tx1">
                  <a:lumMod val="50000"/>
                  <a:lumOff val="50000"/>
                </a:schemeClr>
              </a:solidFill>
              <a:latin typeface="Trebuchet MS" panose="020B0603020202020204" pitchFamily="34" charset="0"/>
            </a:endParaRPr>
          </a:p>
        </p:txBody>
      </p:sp>
      <p:sp>
        <p:nvSpPr>
          <p:cNvPr id="5" name="Zástupný symbol pro zápatí 4"/>
          <p:cNvSpPr>
            <a:spLocks noGrp="1"/>
          </p:cNvSpPr>
          <p:nvPr>
            <p:ph type="ftr" sz="quarter" idx="4294967295"/>
          </p:nvPr>
        </p:nvSpPr>
        <p:spPr>
          <a:xfrm>
            <a:off x="0" y="6356350"/>
            <a:ext cx="2895600" cy="365125"/>
          </a:xfrm>
        </p:spPr>
        <p:txBody>
          <a:bodyPr/>
          <a:lstStyle/>
          <a:p>
            <a:pPr>
              <a:defRPr/>
            </a:pPr>
            <a:r>
              <a:rPr lang="cs-CZ"/>
              <a:t>www.stav-ova.cz</a:t>
            </a:r>
          </a:p>
        </p:txBody>
      </p:sp>
      <p:pic>
        <p:nvPicPr>
          <p:cNvPr id="7" name="Obrázek 12"/>
          <p:cNvPicPr>
            <a:picLocks noChangeAspect="1" noChangeArrowheads="1"/>
          </p:cNvPicPr>
          <p:nvPr/>
        </p:nvPicPr>
        <p:blipFill>
          <a:blip r:embed="rId3" cstate="print"/>
          <a:srcRect l="40715"/>
          <a:stretch>
            <a:fillRect/>
          </a:stretch>
        </p:blipFill>
        <p:spPr bwMode="auto">
          <a:xfrm>
            <a:off x="6444207" y="4514260"/>
            <a:ext cx="504056" cy="212298"/>
          </a:xfrm>
          <a:prstGeom prst="rect">
            <a:avLst/>
          </a:prstGeom>
          <a:noFill/>
          <a:ln w="9525">
            <a:noFill/>
            <a:miter lim="800000"/>
            <a:headEnd/>
            <a:tailEnd/>
          </a:ln>
        </p:spPr>
      </p:pic>
      <p:pic>
        <p:nvPicPr>
          <p:cNvPr id="2" name="Obrázek 1">
            <a:extLst>
              <a:ext uri="{FF2B5EF4-FFF2-40B4-BE49-F238E27FC236}">
                <a16:creationId xmlns:a16="http://schemas.microsoft.com/office/drawing/2014/main" id="{8DDDA868-B530-4977-BB60-43DB0845D5FB}"/>
              </a:ext>
            </a:extLst>
          </p:cNvPr>
          <p:cNvPicPr>
            <a:picLocks noChangeAspect="1"/>
          </p:cNvPicPr>
          <p:nvPr/>
        </p:nvPicPr>
        <p:blipFill rotWithShape="1">
          <a:blip r:embed="rId4"/>
          <a:srcRect l="3983" t="-520" r="3983" b="29366"/>
          <a:stretch/>
        </p:blipFill>
        <p:spPr>
          <a:xfrm>
            <a:off x="6420315" y="4729088"/>
            <a:ext cx="560059" cy="45719"/>
          </a:xfrm>
          <a:prstGeom prst="rect">
            <a:avLst/>
          </a:prstGeom>
        </p:spPr>
      </p:pic>
    </p:spTree>
  </p:cSld>
  <p:clrMapOvr>
    <a:masterClrMapping/>
  </p:clrMapOvr>
  <p:transition advTm="500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Nadpis 1"/>
          <p:cNvSpPr>
            <a:spLocks noGrp="1"/>
          </p:cNvSpPr>
          <p:nvPr>
            <p:ph type="title"/>
          </p:nvPr>
        </p:nvSpPr>
        <p:spPr/>
        <p:txBody>
          <a:bodyPr/>
          <a:lstStyle/>
          <a:p>
            <a:r>
              <a:rPr lang="cs-CZ" dirty="0" err="1"/>
              <a:t>Classroom</a:t>
            </a:r>
            <a:endParaRPr lang="cs-CZ" dirty="0"/>
          </a:p>
        </p:txBody>
      </p:sp>
      <p:sp>
        <p:nvSpPr>
          <p:cNvPr id="4" name="Tlačítko akce: Zpět nebo Předchozí 3">
            <a:hlinkClick r:id="" action="ppaction://hlinkshowjump?jump=previousslide" highlightClick="1"/>
          </p:cNvPr>
          <p:cNvSpPr/>
          <p:nvPr/>
        </p:nvSpPr>
        <p:spPr>
          <a:xfrm>
            <a:off x="8316000" y="6462000"/>
            <a:ext cx="396000" cy="396000"/>
          </a:xfrm>
          <a:prstGeom prst="actionButtonBackPrevious">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5" name="Tlačítko akce: Dopředu nebo Další 4">
            <a:hlinkClick r:id="" action="ppaction://hlinkshowjump?jump=nextslide" highlightClick="1"/>
          </p:cNvPr>
          <p:cNvSpPr/>
          <p:nvPr/>
        </p:nvSpPr>
        <p:spPr>
          <a:xfrm>
            <a:off x="8748000" y="6462000"/>
            <a:ext cx="396000" cy="396000"/>
          </a:xfrm>
          <a:prstGeom prst="actionButtonForwardNex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pic>
        <p:nvPicPr>
          <p:cNvPr id="7" name="Obrázek 6">
            <a:extLst>
              <a:ext uri="{FF2B5EF4-FFF2-40B4-BE49-F238E27FC236}">
                <a16:creationId xmlns:a16="http://schemas.microsoft.com/office/drawing/2014/main" id="{0A9E9845-D2CD-4A4C-852E-1BAC53AE029A}"/>
              </a:ext>
            </a:extLst>
          </p:cNvPr>
          <p:cNvPicPr>
            <a:picLocks noChangeAspect="1"/>
          </p:cNvPicPr>
          <p:nvPr/>
        </p:nvPicPr>
        <p:blipFill>
          <a:blip r:embed="rId2"/>
          <a:stretch>
            <a:fillRect/>
          </a:stretch>
        </p:blipFill>
        <p:spPr>
          <a:xfrm>
            <a:off x="107504" y="1494797"/>
            <a:ext cx="4782163" cy="3277020"/>
          </a:xfrm>
          <a:prstGeom prst="rect">
            <a:avLst/>
          </a:prstGeom>
        </p:spPr>
      </p:pic>
      <p:pic>
        <p:nvPicPr>
          <p:cNvPr id="8" name="Obrázek 7">
            <a:extLst>
              <a:ext uri="{FF2B5EF4-FFF2-40B4-BE49-F238E27FC236}">
                <a16:creationId xmlns:a16="http://schemas.microsoft.com/office/drawing/2014/main" id="{3ECFCE71-5BCE-447B-8D63-62FF464CB8FF}"/>
              </a:ext>
            </a:extLst>
          </p:cNvPr>
          <p:cNvPicPr>
            <a:picLocks noChangeAspect="1"/>
          </p:cNvPicPr>
          <p:nvPr/>
        </p:nvPicPr>
        <p:blipFill>
          <a:blip r:embed="rId3"/>
          <a:stretch>
            <a:fillRect/>
          </a:stretch>
        </p:blipFill>
        <p:spPr>
          <a:xfrm>
            <a:off x="1383807" y="4509120"/>
            <a:ext cx="4516054" cy="2063874"/>
          </a:xfrm>
          <a:prstGeom prst="rect">
            <a:avLst/>
          </a:prstGeom>
        </p:spPr>
      </p:pic>
      <p:pic>
        <p:nvPicPr>
          <p:cNvPr id="9" name="Obrázek 8">
            <a:extLst>
              <a:ext uri="{FF2B5EF4-FFF2-40B4-BE49-F238E27FC236}">
                <a16:creationId xmlns:a16="http://schemas.microsoft.com/office/drawing/2014/main" id="{54CE26DD-12EA-409E-BA79-835828985A3C}"/>
              </a:ext>
            </a:extLst>
          </p:cNvPr>
          <p:cNvPicPr>
            <a:picLocks noChangeAspect="1"/>
          </p:cNvPicPr>
          <p:nvPr/>
        </p:nvPicPr>
        <p:blipFill rotWithShape="1">
          <a:blip r:embed="rId4"/>
          <a:srcRect r="70807"/>
          <a:stretch/>
        </p:blipFill>
        <p:spPr>
          <a:xfrm>
            <a:off x="5011569" y="1477770"/>
            <a:ext cx="2096361" cy="3205004"/>
          </a:xfrm>
          <a:prstGeom prst="rect">
            <a:avLst/>
          </a:prstGeom>
        </p:spPr>
      </p:pic>
      <p:pic>
        <p:nvPicPr>
          <p:cNvPr id="10" name="Obrázek 9">
            <a:extLst>
              <a:ext uri="{FF2B5EF4-FFF2-40B4-BE49-F238E27FC236}">
                <a16:creationId xmlns:a16="http://schemas.microsoft.com/office/drawing/2014/main" id="{F0F74793-71C2-4FD3-8334-1ECCC7B0ADD8}"/>
              </a:ext>
            </a:extLst>
          </p:cNvPr>
          <p:cNvPicPr>
            <a:picLocks noChangeAspect="1"/>
          </p:cNvPicPr>
          <p:nvPr/>
        </p:nvPicPr>
        <p:blipFill>
          <a:blip r:embed="rId5"/>
          <a:stretch>
            <a:fillRect/>
          </a:stretch>
        </p:blipFill>
        <p:spPr>
          <a:xfrm>
            <a:off x="7081267" y="3158148"/>
            <a:ext cx="2062733" cy="3227338"/>
          </a:xfrm>
          <a:prstGeom prst="rect">
            <a:avLst/>
          </a:prstGeom>
        </p:spPr>
      </p:pic>
    </p:spTree>
    <p:extLst>
      <p:ext uri="{BB962C8B-B14F-4D97-AF65-F5344CB8AC3E}">
        <p14:creationId xmlns:p14="http://schemas.microsoft.com/office/powerpoint/2010/main" val="561255129"/>
      </p:ext>
    </p:extLst>
  </p:cSld>
  <p:clrMapOvr>
    <a:masterClrMapping/>
  </p:clrMapOvr>
  <p:transition advTm="500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Výchovné poradenství</a:t>
            </a:r>
          </a:p>
        </p:txBody>
      </p:sp>
      <p:sp>
        <p:nvSpPr>
          <p:cNvPr id="3" name="Zástupný symbol pro obsah 2"/>
          <p:cNvSpPr>
            <a:spLocks noGrp="1"/>
          </p:cNvSpPr>
          <p:nvPr>
            <p:ph idx="1"/>
          </p:nvPr>
        </p:nvSpPr>
        <p:spPr/>
        <p:txBody>
          <a:bodyPr/>
          <a:lstStyle/>
          <a:p>
            <a:r>
              <a:rPr lang="cs-CZ" b="1" dirty="0">
                <a:solidFill>
                  <a:srgbClr val="C00000"/>
                </a:solidFill>
              </a:rPr>
              <a:t>Výchovný poradce</a:t>
            </a:r>
            <a:r>
              <a:rPr lang="cs-CZ" dirty="0"/>
              <a:t>	   </a:t>
            </a:r>
          </a:p>
          <a:p>
            <a:pPr lvl="1"/>
            <a:r>
              <a:rPr lang="cs-CZ" dirty="0"/>
              <a:t>Mgr. Eva Jeništová</a:t>
            </a:r>
          </a:p>
          <a:p>
            <a:pPr lvl="1"/>
            <a:r>
              <a:rPr lang="cs-CZ" dirty="0"/>
              <a:t>Konzultační hodiny: pátek 7:35 – 7:55 </a:t>
            </a:r>
          </a:p>
          <a:p>
            <a:pPr lvl="1"/>
            <a:r>
              <a:rPr lang="cs-CZ" dirty="0"/>
              <a:t>Mail: </a:t>
            </a:r>
            <a:r>
              <a:rPr lang="cs-CZ" dirty="0">
                <a:hlinkClick r:id="rId2"/>
              </a:rPr>
              <a:t>jenistova@stav-ova.cz</a:t>
            </a:r>
            <a:endParaRPr lang="cs-CZ" dirty="0"/>
          </a:p>
          <a:p>
            <a:endParaRPr lang="cs-CZ" sz="1200" dirty="0"/>
          </a:p>
          <a:p>
            <a:r>
              <a:rPr lang="cs-CZ" b="1" dirty="0">
                <a:solidFill>
                  <a:srgbClr val="C00000"/>
                </a:solidFill>
              </a:rPr>
              <a:t>Školní metodik prevence</a:t>
            </a:r>
            <a:r>
              <a:rPr lang="cs-CZ" dirty="0"/>
              <a:t>	  </a:t>
            </a:r>
          </a:p>
          <a:p>
            <a:pPr lvl="1"/>
            <a:r>
              <a:rPr lang="cs-CZ" dirty="0"/>
              <a:t>Mgr. Radim Břežný</a:t>
            </a:r>
          </a:p>
          <a:p>
            <a:pPr lvl="1"/>
            <a:r>
              <a:rPr lang="cs-CZ" dirty="0"/>
              <a:t>Konzultační hodiny: čtvrtek 7:15 – 7:50</a:t>
            </a:r>
          </a:p>
          <a:p>
            <a:pPr lvl="1"/>
            <a:r>
              <a:rPr lang="cs-CZ" dirty="0"/>
              <a:t>Mail: </a:t>
            </a:r>
            <a:r>
              <a:rPr lang="cs-CZ" dirty="0">
                <a:hlinkClick r:id="rId3"/>
              </a:rPr>
              <a:t>brezny@stav-ova.cz</a:t>
            </a:r>
            <a:endParaRPr lang="cs-CZ" dirty="0"/>
          </a:p>
          <a:p>
            <a:pPr lvl="1">
              <a:buNone/>
            </a:pPr>
            <a:endParaRPr lang="cs-CZ" dirty="0"/>
          </a:p>
          <a:p>
            <a:pPr lvl="1">
              <a:buNone/>
            </a:pPr>
            <a:endParaRPr lang="cs-CZ" dirty="0"/>
          </a:p>
        </p:txBody>
      </p:sp>
      <p:sp>
        <p:nvSpPr>
          <p:cNvPr id="4" name="Tlačítko akce: Zpět nebo Předchozí 3">
            <a:hlinkClick r:id="" action="ppaction://hlinkshowjump?jump=previousslide" highlightClick="1"/>
          </p:cNvPr>
          <p:cNvSpPr/>
          <p:nvPr/>
        </p:nvSpPr>
        <p:spPr>
          <a:xfrm>
            <a:off x="7884000" y="6462000"/>
            <a:ext cx="396000" cy="396000"/>
          </a:xfrm>
          <a:prstGeom prst="actionButtonBackPrevious">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5" name="Tlačítko akce: Dopředu nebo Další 4">
            <a:hlinkClick r:id="" action="ppaction://hlinkshowjump?jump=nextslide" highlightClick="1"/>
          </p:cNvPr>
          <p:cNvSpPr/>
          <p:nvPr/>
        </p:nvSpPr>
        <p:spPr>
          <a:xfrm>
            <a:off x="8748000" y="6462000"/>
            <a:ext cx="396000" cy="396000"/>
          </a:xfrm>
          <a:prstGeom prst="actionButtonForwardNex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6" name="Tlačítko akce: Návrat 5">
            <a:hlinkClick r:id="rId4" action="ppaction://hlinksldjump" highlightClick="1"/>
          </p:cNvPr>
          <p:cNvSpPr/>
          <p:nvPr/>
        </p:nvSpPr>
        <p:spPr>
          <a:xfrm>
            <a:off x="8316000" y="6462000"/>
            <a:ext cx="396000" cy="396000"/>
          </a:xfrm>
          <a:prstGeom prst="actionButtonReturn">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Pedagogicko</a:t>
            </a:r>
            <a:r>
              <a:rPr lang="cs-CZ" dirty="0"/>
              <a:t> psychologická poradna</a:t>
            </a:r>
          </a:p>
        </p:txBody>
      </p:sp>
      <p:sp>
        <p:nvSpPr>
          <p:cNvPr id="3" name="Zástupný symbol pro obsah 2"/>
          <p:cNvSpPr>
            <a:spLocks noGrp="1"/>
          </p:cNvSpPr>
          <p:nvPr>
            <p:ph idx="1"/>
          </p:nvPr>
        </p:nvSpPr>
        <p:spPr/>
        <p:txBody>
          <a:bodyPr/>
          <a:lstStyle/>
          <a:p>
            <a:r>
              <a:rPr lang="cs-CZ" b="1" dirty="0"/>
              <a:t>při poruchách učení </a:t>
            </a:r>
          </a:p>
          <a:p>
            <a:r>
              <a:rPr lang="cs-CZ" dirty="0"/>
              <a:t>naše škola patří pod poradnu v Ostravě – Zábřehu</a:t>
            </a:r>
          </a:p>
          <a:p>
            <a:pPr lvl="1"/>
            <a:r>
              <a:rPr lang="cs-CZ" dirty="0"/>
              <a:t>Ostrava – Zábřeh, Kpt. Vajdy 1</a:t>
            </a:r>
          </a:p>
          <a:p>
            <a:pPr lvl="1"/>
            <a:r>
              <a:rPr lang="cs-CZ" dirty="0"/>
              <a:t>tel. 553 810 700, nutno se objednat</a:t>
            </a:r>
          </a:p>
          <a:p>
            <a:pPr lvl="1"/>
            <a:endParaRPr lang="cs-CZ" sz="1000" dirty="0"/>
          </a:p>
          <a:p>
            <a:r>
              <a:rPr lang="cs-CZ" b="1" dirty="0"/>
              <a:t>pro uzpůsobení podmínek maturitní zkoušky</a:t>
            </a:r>
            <a:r>
              <a:rPr lang="cs-CZ" dirty="0"/>
              <a:t> (navýšení času na vypracování testů, na přípravu) jsou nutná dvě vyšetření:</a:t>
            </a:r>
          </a:p>
          <a:p>
            <a:pPr lvl="1"/>
            <a:r>
              <a:rPr lang="cs-CZ" dirty="0"/>
              <a:t>v 1.ročníku </a:t>
            </a:r>
          </a:p>
          <a:p>
            <a:pPr lvl="1"/>
            <a:r>
              <a:rPr lang="cs-CZ" dirty="0"/>
              <a:t>na konci 3. ročníku nebo začátku 4. ročníku</a:t>
            </a:r>
          </a:p>
        </p:txBody>
      </p:sp>
      <p:sp>
        <p:nvSpPr>
          <p:cNvPr id="4" name="Tlačítko akce: Zpět nebo Předchozí 3">
            <a:hlinkClick r:id="" action="ppaction://hlinkshowjump?jump=previousslide" highlightClick="1"/>
          </p:cNvPr>
          <p:cNvSpPr/>
          <p:nvPr/>
        </p:nvSpPr>
        <p:spPr>
          <a:xfrm>
            <a:off x="7884000" y="6462000"/>
            <a:ext cx="396000" cy="396000"/>
          </a:xfrm>
          <a:prstGeom prst="actionButtonBackPrevious">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5" name="Tlačítko akce: Dopředu nebo Další 4">
            <a:hlinkClick r:id="" action="ppaction://hlinkshowjump?jump=nextslide" highlightClick="1"/>
          </p:cNvPr>
          <p:cNvSpPr/>
          <p:nvPr/>
        </p:nvSpPr>
        <p:spPr>
          <a:xfrm>
            <a:off x="8748000" y="6462000"/>
            <a:ext cx="396000" cy="396000"/>
          </a:xfrm>
          <a:prstGeom prst="actionButtonForwardNex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6" name="Tlačítko akce: Návrat 5">
            <a:hlinkClick r:id="rId2" action="ppaction://hlinksldjump" highlightClick="1"/>
          </p:cNvPr>
          <p:cNvSpPr/>
          <p:nvPr/>
        </p:nvSpPr>
        <p:spPr>
          <a:xfrm>
            <a:off x="8316000" y="6462000"/>
            <a:ext cx="396000" cy="396000"/>
          </a:xfrm>
          <a:prstGeom prst="actionButtonReturn">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2566040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Minimální preventivní program - RENARKON</a:t>
            </a:r>
          </a:p>
        </p:txBody>
      </p:sp>
      <p:sp>
        <p:nvSpPr>
          <p:cNvPr id="3" name="Zástupný symbol pro obsah 2"/>
          <p:cNvSpPr>
            <a:spLocks noGrp="1"/>
          </p:cNvSpPr>
          <p:nvPr>
            <p:ph idx="1"/>
          </p:nvPr>
        </p:nvSpPr>
        <p:spPr/>
        <p:txBody>
          <a:bodyPr/>
          <a:lstStyle/>
          <a:p>
            <a:r>
              <a:rPr lang="cs-CZ" b="1" dirty="0"/>
              <a:t>1.ročník – besedy na téma</a:t>
            </a:r>
          </a:p>
          <a:p>
            <a:pPr lvl="1"/>
            <a:r>
              <a:rPr lang="cs-CZ" dirty="0"/>
              <a:t>komunikace</a:t>
            </a:r>
          </a:p>
          <a:p>
            <a:pPr lvl="1"/>
            <a:r>
              <a:rPr lang="cs-CZ" dirty="0"/>
              <a:t>vztahy</a:t>
            </a:r>
          </a:p>
          <a:p>
            <a:pPr lvl="1"/>
            <a:r>
              <a:rPr lang="cs-CZ" dirty="0"/>
              <a:t>sexualita</a:t>
            </a:r>
          </a:p>
          <a:p>
            <a:pPr lvl="1"/>
            <a:endParaRPr lang="cs-CZ" sz="1000" dirty="0"/>
          </a:p>
          <a:p>
            <a:r>
              <a:rPr lang="cs-CZ" b="1" dirty="0"/>
              <a:t>2.ročník – besedy na téma</a:t>
            </a:r>
          </a:p>
          <a:p>
            <a:pPr lvl="1"/>
            <a:r>
              <a:rPr lang="cs-CZ" dirty="0"/>
              <a:t>drogy</a:t>
            </a:r>
          </a:p>
          <a:p>
            <a:pPr lvl="1"/>
            <a:r>
              <a:rPr lang="cs-CZ" dirty="0"/>
              <a:t>menšiny</a:t>
            </a:r>
          </a:p>
          <a:p>
            <a:pPr lvl="1"/>
            <a:r>
              <a:rPr lang="cs-CZ" dirty="0"/>
              <a:t>netolismus</a:t>
            </a:r>
          </a:p>
          <a:p>
            <a:endParaRPr lang="cs-CZ" dirty="0"/>
          </a:p>
        </p:txBody>
      </p:sp>
      <p:sp>
        <p:nvSpPr>
          <p:cNvPr id="4" name="Tlačítko akce: Zpět nebo Předchozí 3">
            <a:hlinkClick r:id="" action="ppaction://hlinkshowjump?jump=previousslide" highlightClick="1"/>
          </p:cNvPr>
          <p:cNvSpPr/>
          <p:nvPr/>
        </p:nvSpPr>
        <p:spPr>
          <a:xfrm>
            <a:off x="7884000" y="6462000"/>
            <a:ext cx="396000" cy="396000"/>
          </a:xfrm>
          <a:prstGeom prst="actionButtonBackPrevious">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5" name="Tlačítko akce: Dopředu nebo Další 4">
            <a:hlinkClick r:id="" action="ppaction://hlinkshowjump?jump=nextslide" highlightClick="1"/>
          </p:cNvPr>
          <p:cNvSpPr/>
          <p:nvPr/>
        </p:nvSpPr>
        <p:spPr>
          <a:xfrm>
            <a:off x="8748000" y="6462000"/>
            <a:ext cx="396000" cy="396000"/>
          </a:xfrm>
          <a:prstGeom prst="actionButtonForwardNex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6" name="Tlačítko akce: Návrat 5">
            <a:hlinkClick r:id="rId2" action="ppaction://hlinksldjump" highlightClick="1"/>
          </p:cNvPr>
          <p:cNvSpPr/>
          <p:nvPr/>
        </p:nvSpPr>
        <p:spPr>
          <a:xfrm>
            <a:off x="8316000" y="6462000"/>
            <a:ext cx="396000" cy="396000"/>
          </a:xfrm>
          <a:prstGeom prst="actionButtonReturn">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81E8F5C-C397-45EE-AA8A-16E74D05E0BC}"/>
              </a:ext>
            </a:extLst>
          </p:cNvPr>
          <p:cNvSpPr>
            <a:spLocks noGrp="1"/>
          </p:cNvSpPr>
          <p:nvPr>
            <p:ph type="title"/>
          </p:nvPr>
        </p:nvSpPr>
        <p:spPr/>
        <p:txBody>
          <a:bodyPr/>
          <a:lstStyle/>
          <a:p>
            <a:r>
              <a:rPr lang="cs-CZ" dirty="0"/>
              <a:t>Online schránka důvěry </a:t>
            </a:r>
            <a:r>
              <a:rPr lang="cs-CZ"/>
              <a:t>pro žáky </a:t>
            </a:r>
            <a:endParaRPr lang="cs-CZ" dirty="0"/>
          </a:p>
        </p:txBody>
      </p:sp>
      <p:pic>
        <p:nvPicPr>
          <p:cNvPr id="4" name="Zástupný symbol pro obsah 3">
            <a:extLst>
              <a:ext uri="{FF2B5EF4-FFF2-40B4-BE49-F238E27FC236}">
                <a16:creationId xmlns:a16="http://schemas.microsoft.com/office/drawing/2014/main" id="{43226E56-1B79-4F1F-9DF2-DF608D16213C}"/>
              </a:ext>
            </a:extLst>
          </p:cNvPr>
          <p:cNvPicPr>
            <a:picLocks noGrp="1" noChangeAspect="1"/>
          </p:cNvPicPr>
          <p:nvPr>
            <p:ph idx="1"/>
          </p:nvPr>
        </p:nvPicPr>
        <p:blipFill>
          <a:blip r:embed="rId2"/>
          <a:stretch>
            <a:fillRect/>
          </a:stretch>
        </p:blipFill>
        <p:spPr>
          <a:xfrm>
            <a:off x="3059832" y="1592796"/>
            <a:ext cx="5688632" cy="4680520"/>
          </a:xfrm>
          <a:prstGeom prst="rect">
            <a:avLst/>
          </a:prstGeom>
        </p:spPr>
      </p:pic>
      <p:sp>
        <p:nvSpPr>
          <p:cNvPr id="5" name="Zástupný symbol pro obsah 2">
            <a:extLst>
              <a:ext uri="{FF2B5EF4-FFF2-40B4-BE49-F238E27FC236}">
                <a16:creationId xmlns:a16="http://schemas.microsoft.com/office/drawing/2014/main" id="{891E3154-B47A-4DCB-8FB3-284D36A9F9A4}"/>
              </a:ext>
            </a:extLst>
          </p:cNvPr>
          <p:cNvSpPr txBox="1">
            <a:spLocks/>
          </p:cNvSpPr>
          <p:nvPr/>
        </p:nvSpPr>
        <p:spPr bwMode="auto">
          <a:xfrm>
            <a:off x="297418" y="1556792"/>
            <a:ext cx="2555380" cy="4752528"/>
          </a:xfrm>
          <a:prstGeom prst="rect">
            <a:avLst/>
          </a:prstGeom>
          <a:solidFill>
            <a:schemeClr val="bg1"/>
          </a:solidFill>
          <a:ln w="57150">
            <a:solidFill>
              <a:srgbClr val="C00000"/>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2800" kern="1200">
                <a:solidFill>
                  <a:schemeClr val="tx1"/>
                </a:solidFill>
                <a:latin typeface="Trebuchet MS" panose="020B0603020202020204" pitchFamily="34" charset="0"/>
                <a:ea typeface="+mn-ea"/>
                <a:cs typeface="+mn-cs"/>
              </a:defRPr>
            </a:lvl1pPr>
            <a:lvl2pPr marL="742950" indent="-285750" algn="l" rtl="0" eaLnBrk="1" fontAlgn="base" hangingPunct="1">
              <a:spcBef>
                <a:spcPct val="20000"/>
              </a:spcBef>
              <a:spcAft>
                <a:spcPct val="0"/>
              </a:spcAft>
              <a:buFont typeface="Arial" charset="0"/>
              <a:buChar char="–"/>
              <a:defRPr sz="2600" kern="1200">
                <a:solidFill>
                  <a:schemeClr val="tx1"/>
                </a:solidFill>
                <a:latin typeface="Trebuchet MS" panose="020B0603020202020204" pitchFamily="34" charset="0"/>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Trebuchet MS" panose="020B0603020202020204" pitchFamily="34" charset="0"/>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Trebuchet MS" panose="020B0603020202020204" pitchFamily="34" charset="0"/>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Trebuchet MS" panose="020B0603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cs-CZ" dirty="0"/>
              <a:t>Témata</a:t>
            </a:r>
          </a:p>
          <a:p>
            <a:r>
              <a:rPr lang="cs-CZ" dirty="0"/>
              <a:t>šikana</a:t>
            </a:r>
          </a:p>
          <a:p>
            <a:r>
              <a:rPr lang="cs-CZ" dirty="0" err="1"/>
              <a:t>kyberšikana</a:t>
            </a:r>
            <a:endParaRPr lang="cs-CZ" dirty="0"/>
          </a:p>
          <a:p>
            <a:r>
              <a:rPr lang="cs-CZ" dirty="0"/>
              <a:t>vztahové problémy</a:t>
            </a:r>
          </a:p>
          <a:p>
            <a:r>
              <a:rPr lang="cs-CZ" dirty="0"/>
              <a:t>návykové látky</a:t>
            </a:r>
          </a:p>
          <a:p>
            <a:r>
              <a:rPr lang="cs-CZ" dirty="0"/>
              <a:t>jiné</a:t>
            </a:r>
          </a:p>
        </p:txBody>
      </p:sp>
    </p:spTree>
    <p:extLst>
      <p:ext uri="{BB962C8B-B14F-4D97-AF65-F5344CB8AC3E}">
        <p14:creationId xmlns:p14="http://schemas.microsoft.com/office/powerpoint/2010/main" val="8194129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lstStyle/>
          <a:p>
            <a:r>
              <a:rPr lang="cs-CZ" dirty="0"/>
              <a:t>Důležitá telefonní čísla a kontakty</a:t>
            </a:r>
          </a:p>
        </p:txBody>
      </p:sp>
      <p:sp>
        <p:nvSpPr>
          <p:cNvPr id="4" name="Zástupný symbol pro obsah 3"/>
          <p:cNvSpPr>
            <a:spLocks noGrp="1"/>
          </p:cNvSpPr>
          <p:nvPr>
            <p:ph idx="1"/>
          </p:nvPr>
        </p:nvSpPr>
        <p:spPr/>
        <p:txBody>
          <a:bodyPr/>
          <a:lstStyle/>
          <a:p>
            <a:r>
              <a:rPr lang="cs-CZ" sz="1800" dirty="0"/>
              <a:t>Úřad práce v Ostravě - informační a poradenské středisko pro volbu </a:t>
            </a:r>
            <a:br>
              <a:rPr lang="cs-CZ" sz="1800" dirty="0"/>
            </a:br>
            <a:r>
              <a:rPr lang="cs-CZ" sz="1800" dirty="0"/>
              <a:t>a změnu povolání 950 143 108,109, 110</a:t>
            </a:r>
          </a:p>
          <a:p>
            <a:r>
              <a:rPr lang="cs-CZ" sz="1800" dirty="0"/>
              <a:t>Linka bezpečí 800 155 555</a:t>
            </a:r>
          </a:p>
          <a:p>
            <a:r>
              <a:rPr lang="cs-CZ" sz="1800" dirty="0"/>
              <a:t>Linka vzkaz domů 800 111 113</a:t>
            </a:r>
          </a:p>
          <a:p>
            <a:r>
              <a:rPr lang="cs-CZ" sz="1800" dirty="0"/>
              <a:t>Linka důvěry 596 618 908</a:t>
            </a:r>
          </a:p>
          <a:p>
            <a:r>
              <a:rPr lang="cs-CZ" sz="1800" dirty="0"/>
              <a:t>Linka </a:t>
            </a:r>
            <a:r>
              <a:rPr lang="cs-CZ" sz="1800" dirty="0" err="1"/>
              <a:t>psychopomoci</a:t>
            </a:r>
            <a:r>
              <a:rPr lang="cs-CZ" sz="1800" dirty="0"/>
              <a:t> 224 214 </a:t>
            </a:r>
            <a:r>
              <a:rPr lang="cs-CZ" sz="1800" dirty="0" err="1"/>
              <a:t>214</a:t>
            </a:r>
            <a:endParaRPr lang="cs-CZ" sz="1800" dirty="0"/>
          </a:p>
          <a:p>
            <a:r>
              <a:rPr lang="cs-CZ" sz="1800" dirty="0"/>
              <a:t>SVP (Středisko výchovné péče) - pro dívky 596 136 804 (</a:t>
            </a:r>
            <a:r>
              <a:rPr lang="cs-CZ" sz="1800" dirty="0" err="1"/>
              <a:t>Wattova</a:t>
            </a:r>
            <a:r>
              <a:rPr lang="cs-CZ" sz="1800" dirty="0"/>
              <a:t> 3, </a:t>
            </a:r>
            <a:r>
              <a:rPr lang="cs-CZ" sz="1800" dirty="0" err="1"/>
              <a:t>Ostrava</a:t>
            </a:r>
            <a:r>
              <a:rPr lang="cs-CZ" sz="1800" dirty="0"/>
              <a:t>-Přívoz)</a:t>
            </a:r>
          </a:p>
          <a:p>
            <a:r>
              <a:rPr lang="cs-CZ" sz="1800" dirty="0"/>
              <a:t>SVP (Středisko výchovné péče) 596 239 202 (</a:t>
            </a:r>
            <a:r>
              <a:rPr lang="cs-CZ" sz="1800" dirty="0" err="1"/>
              <a:t>Antošovická</a:t>
            </a:r>
            <a:r>
              <a:rPr lang="cs-CZ" sz="1800" dirty="0"/>
              <a:t> 258, </a:t>
            </a:r>
            <a:r>
              <a:rPr lang="cs-CZ" sz="1800" dirty="0" err="1"/>
              <a:t>Ostrava</a:t>
            </a:r>
            <a:r>
              <a:rPr lang="cs-CZ" sz="1800" dirty="0"/>
              <a:t>-</a:t>
            </a:r>
            <a:r>
              <a:rPr lang="cs-CZ" sz="1800" dirty="0" err="1"/>
              <a:t>Koblov</a:t>
            </a:r>
            <a:r>
              <a:rPr lang="cs-CZ" sz="1800" dirty="0"/>
              <a:t>)</a:t>
            </a:r>
          </a:p>
          <a:p>
            <a:r>
              <a:rPr lang="cs-CZ" sz="1800" dirty="0"/>
              <a:t>SVP (Středisko výchovné péče) - drogové a jiné závislosti </a:t>
            </a:r>
          </a:p>
          <a:p>
            <a:pPr lvl="1"/>
            <a:r>
              <a:rPr lang="cs-CZ" sz="1600" dirty="0"/>
              <a:t>596 237 196 (</a:t>
            </a:r>
            <a:r>
              <a:rPr lang="cs-CZ" sz="1600" dirty="0" err="1"/>
              <a:t>Škrobálkova</a:t>
            </a:r>
            <a:r>
              <a:rPr lang="cs-CZ" sz="1600" dirty="0"/>
              <a:t> 16, </a:t>
            </a:r>
            <a:r>
              <a:rPr lang="cs-CZ" sz="1600" dirty="0" err="1"/>
              <a:t>Ostrava</a:t>
            </a:r>
            <a:r>
              <a:rPr lang="cs-CZ" sz="1600" dirty="0"/>
              <a:t>-</a:t>
            </a:r>
            <a:r>
              <a:rPr lang="cs-CZ" sz="1600" dirty="0" err="1"/>
              <a:t>Kunčičky</a:t>
            </a:r>
            <a:r>
              <a:rPr lang="cs-CZ" sz="1600" dirty="0"/>
              <a:t>) </a:t>
            </a:r>
          </a:p>
          <a:p>
            <a:pPr lvl="1"/>
            <a:r>
              <a:rPr lang="cs-CZ" sz="1600" dirty="0"/>
              <a:t>596 134 089 (</a:t>
            </a:r>
            <a:r>
              <a:rPr lang="cs-CZ" sz="1600" dirty="0" err="1"/>
              <a:t>Zákrejsova</a:t>
            </a:r>
            <a:r>
              <a:rPr lang="cs-CZ" sz="1600" dirty="0"/>
              <a:t> 32, </a:t>
            </a:r>
            <a:r>
              <a:rPr lang="cs-CZ" sz="1600" dirty="0" err="1"/>
              <a:t>Ostrava</a:t>
            </a:r>
            <a:r>
              <a:rPr lang="cs-CZ" sz="1600" dirty="0"/>
              <a:t>-Přívoz)</a:t>
            </a:r>
          </a:p>
          <a:p>
            <a:r>
              <a:rPr lang="cs-CZ" sz="1800" dirty="0"/>
              <a:t>Krizové centrum pro děti a rodinu 596 123 555 (Veleslavínova 17, Moravská Ostrava)</a:t>
            </a:r>
          </a:p>
        </p:txBody>
      </p:sp>
      <p:sp>
        <p:nvSpPr>
          <p:cNvPr id="5" name="Tlačítko akce: Zpět nebo Předchozí 4">
            <a:hlinkClick r:id="" action="ppaction://hlinkshowjump?jump=previousslide" highlightClick="1"/>
          </p:cNvPr>
          <p:cNvSpPr/>
          <p:nvPr/>
        </p:nvSpPr>
        <p:spPr>
          <a:xfrm>
            <a:off x="7884000" y="6462000"/>
            <a:ext cx="396000" cy="396000"/>
          </a:xfrm>
          <a:prstGeom prst="actionButtonBackPrevious">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6" name="Tlačítko akce: Dopředu nebo Další 5">
            <a:hlinkClick r:id="" action="ppaction://hlinkshowjump?jump=nextslide" highlightClick="1"/>
          </p:cNvPr>
          <p:cNvSpPr/>
          <p:nvPr/>
        </p:nvSpPr>
        <p:spPr>
          <a:xfrm>
            <a:off x="8748000" y="6462000"/>
            <a:ext cx="396000" cy="396000"/>
          </a:xfrm>
          <a:prstGeom prst="actionButtonForwardNex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7" name="Tlačítko akce: Návrat 6">
            <a:hlinkClick r:id="rId2" action="ppaction://hlinksldjump" highlightClick="1"/>
          </p:cNvPr>
          <p:cNvSpPr/>
          <p:nvPr/>
        </p:nvSpPr>
        <p:spPr>
          <a:xfrm>
            <a:off x="8316000" y="6462000"/>
            <a:ext cx="396000" cy="396000"/>
          </a:xfrm>
          <a:prstGeom prst="actionButtonReturn">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Důležitá telefonní čísla a kontakty</a:t>
            </a:r>
          </a:p>
        </p:txBody>
      </p:sp>
      <p:sp>
        <p:nvSpPr>
          <p:cNvPr id="3" name="Zástupný symbol pro obsah 2"/>
          <p:cNvSpPr>
            <a:spLocks noGrp="1"/>
          </p:cNvSpPr>
          <p:nvPr>
            <p:ph idx="1"/>
          </p:nvPr>
        </p:nvSpPr>
        <p:spPr/>
        <p:txBody>
          <a:bodyPr/>
          <a:lstStyle/>
          <a:p>
            <a:r>
              <a:rPr lang="cs-CZ" sz="1800" dirty="0"/>
              <a:t>Psychiatrická ambulance - denní stacionář 596 622 235 (Lechowiczova 4, Moravská Ostrava)</a:t>
            </a:r>
          </a:p>
          <a:p>
            <a:r>
              <a:rPr lang="cs-CZ" sz="1800" dirty="0" err="1"/>
              <a:t>Psychiatricko</a:t>
            </a:r>
            <a:r>
              <a:rPr lang="cs-CZ" sz="1800" dirty="0"/>
              <a:t> psychologická ambulance 596 127 612 (Na Hradbách 4, Moravská Ostrava)</a:t>
            </a:r>
          </a:p>
          <a:p>
            <a:r>
              <a:rPr lang="cs-CZ" sz="1800" dirty="0" err="1"/>
              <a:t>Renarkon</a:t>
            </a:r>
            <a:r>
              <a:rPr lang="cs-CZ" sz="1800" dirty="0"/>
              <a:t> o.p.s., KSC 596 612 529 	CPP 596 638 807, 5, 6 (</a:t>
            </a:r>
            <a:r>
              <a:rPr lang="cs-CZ" sz="1800" dirty="0" err="1"/>
              <a:t>Mariánskohorská</a:t>
            </a:r>
            <a:r>
              <a:rPr lang="cs-CZ" sz="1800" dirty="0"/>
              <a:t> 29, Moravská Ostrava)</a:t>
            </a:r>
          </a:p>
          <a:p>
            <a:r>
              <a:rPr lang="cs-CZ" sz="1800" dirty="0"/>
              <a:t>Zdravotní ústav - poradna pro odvykání kouření 596 200 111 (Štramberská 43, </a:t>
            </a:r>
            <a:r>
              <a:rPr lang="cs-CZ" sz="1800" dirty="0" err="1"/>
              <a:t>Ostrava</a:t>
            </a:r>
            <a:r>
              <a:rPr lang="cs-CZ" sz="1800" dirty="0"/>
              <a:t>-Vítkovice) 596 200 466</a:t>
            </a:r>
          </a:p>
          <a:p>
            <a:r>
              <a:rPr lang="cs-CZ" sz="1800" dirty="0"/>
              <a:t>Bílý kruh bezpečí 597 489 204</a:t>
            </a:r>
          </a:p>
          <a:p>
            <a:r>
              <a:rPr lang="cs-CZ" sz="1800" dirty="0"/>
              <a:t>PPP (Pedagogicko-psychologická poradna) Ostrava 596 916 375 (17. listopadu 1123, </a:t>
            </a:r>
            <a:r>
              <a:rPr lang="cs-CZ" sz="1800" dirty="0" err="1"/>
              <a:t>Ostrava</a:t>
            </a:r>
            <a:r>
              <a:rPr lang="cs-CZ" sz="1800" dirty="0"/>
              <a:t>-</a:t>
            </a:r>
            <a:r>
              <a:rPr lang="cs-CZ" sz="1800" dirty="0" err="1"/>
              <a:t>Poruba</a:t>
            </a:r>
            <a:r>
              <a:rPr lang="cs-CZ" sz="1800" dirty="0"/>
              <a:t>) 553 810 768 (Mgr. Kateřina </a:t>
            </a:r>
            <a:r>
              <a:rPr lang="cs-CZ" sz="1800" dirty="0" err="1"/>
              <a:t>Ciklová</a:t>
            </a:r>
            <a:r>
              <a:rPr lang="cs-CZ" sz="1800" dirty="0"/>
              <a:t>)</a:t>
            </a:r>
          </a:p>
          <a:p>
            <a:r>
              <a:rPr lang="cs-CZ" sz="1800" dirty="0"/>
              <a:t>PPP (Pedagogicko-psychologická poradna) Ostrava 553 810 700 (Kpt. </a:t>
            </a:r>
            <a:r>
              <a:rPr lang="cs-CZ" sz="1800" dirty="0" err="1"/>
              <a:t>Vajdy</a:t>
            </a:r>
            <a:r>
              <a:rPr lang="cs-CZ" sz="1800" dirty="0"/>
              <a:t> 1, </a:t>
            </a:r>
            <a:r>
              <a:rPr lang="cs-CZ" sz="1800" dirty="0" err="1"/>
              <a:t>Ostrava</a:t>
            </a:r>
            <a:r>
              <a:rPr lang="cs-CZ" sz="1800" dirty="0"/>
              <a:t>-Zábřeh)</a:t>
            </a:r>
          </a:p>
          <a:p>
            <a:r>
              <a:rPr lang="cs-CZ" sz="1800" dirty="0"/>
              <a:t>Policie ČR 974 725 111, 974 725 207 (30. dubna 24, Moravská Ostrava)</a:t>
            </a:r>
          </a:p>
        </p:txBody>
      </p:sp>
      <p:sp>
        <p:nvSpPr>
          <p:cNvPr id="4" name="Tlačítko akce: Zpět nebo Předchozí 3">
            <a:hlinkClick r:id="" action="ppaction://hlinkshowjump?jump=previousslide" highlightClick="1"/>
          </p:cNvPr>
          <p:cNvSpPr/>
          <p:nvPr/>
        </p:nvSpPr>
        <p:spPr>
          <a:xfrm>
            <a:off x="7884000" y="6462000"/>
            <a:ext cx="396000" cy="396000"/>
          </a:xfrm>
          <a:prstGeom prst="actionButtonBackPrevious">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5" name="Tlačítko akce: Dopředu nebo Další 4">
            <a:hlinkClick r:id="" action="ppaction://hlinkshowjump?jump=nextslide" highlightClick="1"/>
          </p:cNvPr>
          <p:cNvSpPr/>
          <p:nvPr/>
        </p:nvSpPr>
        <p:spPr>
          <a:xfrm>
            <a:off x="8748000" y="6462000"/>
            <a:ext cx="396000" cy="396000"/>
          </a:xfrm>
          <a:prstGeom prst="actionButtonForwardNex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6" name="Tlačítko akce: Návrat 5">
            <a:hlinkClick r:id="rId2" action="ppaction://hlinksldjump" highlightClick="1"/>
          </p:cNvPr>
          <p:cNvSpPr/>
          <p:nvPr/>
        </p:nvSpPr>
        <p:spPr>
          <a:xfrm>
            <a:off x="8316000" y="6462000"/>
            <a:ext cx="396000" cy="396000"/>
          </a:xfrm>
          <a:prstGeom prst="actionButtonReturn">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Důležitá telefonní čísla a kontakty</a:t>
            </a:r>
          </a:p>
        </p:txBody>
      </p:sp>
      <p:sp>
        <p:nvSpPr>
          <p:cNvPr id="3" name="Zástupný symbol pro obsah 2"/>
          <p:cNvSpPr>
            <a:spLocks noGrp="1"/>
          </p:cNvSpPr>
          <p:nvPr>
            <p:ph idx="1"/>
          </p:nvPr>
        </p:nvSpPr>
        <p:spPr/>
        <p:txBody>
          <a:bodyPr/>
          <a:lstStyle/>
          <a:p>
            <a:r>
              <a:rPr lang="cs-CZ" sz="1800" dirty="0"/>
              <a:t>Kontaktní street centrum 595 627 005</a:t>
            </a:r>
          </a:p>
          <a:p>
            <a:r>
              <a:rPr lang="cs-CZ" sz="1800" dirty="0"/>
              <a:t>Sdružení Linka bezpečí (116 111), </a:t>
            </a:r>
            <a:r>
              <a:rPr lang="cs-CZ" sz="1800" u="sng" dirty="0">
                <a:hlinkClick r:id="rId2"/>
              </a:rPr>
              <a:t>www.linkabezpeci.cz</a:t>
            </a:r>
            <a:endParaRPr lang="cs-CZ" sz="1800" dirty="0"/>
          </a:p>
          <a:p>
            <a:r>
              <a:rPr lang="cs-CZ" sz="1800" dirty="0"/>
              <a:t>Poradna webu Minimalizace šikany, </a:t>
            </a:r>
            <a:r>
              <a:rPr lang="cs-CZ" sz="1800" u="sng" dirty="0"/>
              <a:t>www.minimalizacesikany.cz</a:t>
            </a:r>
            <a:endParaRPr lang="cs-CZ" sz="1800" dirty="0"/>
          </a:p>
          <a:p>
            <a:r>
              <a:rPr lang="cs-CZ" sz="1800" dirty="0"/>
              <a:t>Internet poradna, </a:t>
            </a:r>
            <a:r>
              <a:rPr lang="cs-CZ" sz="1800" u="sng" dirty="0">
                <a:hlinkClick r:id="rId3"/>
              </a:rPr>
              <a:t>www.</a:t>
            </a:r>
            <a:r>
              <a:rPr lang="cs-CZ" sz="1800" u="sng" dirty="0" err="1">
                <a:hlinkClick r:id="rId3"/>
              </a:rPr>
              <a:t>internetporadna.cz</a:t>
            </a:r>
            <a:endParaRPr lang="cs-CZ" sz="1800" dirty="0"/>
          </a:p>
          <a:p>
            <a:r>
              <a:rPr lang="cs-CZ" sz="1800" dirty="0"/>
              <a:t>Kontaktní centrum, které přijímá hlášení, týkající se nezákonného a nevhodného obsahu internetu, </a:t>
            </a:r>
            <a:r>
              <a:rPr lang="cs-CZ" sz="1800" u="sng" dirty="0">
                <a:hlinkClick r:id="rId4"/>
              </a:rPr>
              <a:t>www.Horka-linka.</a:t>
            </a:r>
            <a:r>
              <a:rPr lang="cs-CZ" sz="1800" u="sng" dirty="0" err="1">
                <a:hlinkClick r:id="rId4"/>
              </a:rPr>
              <a:t>cz</a:t>
            </a:r>
            <a:endParaRPr lang="cs-CZ" sz="1800" dirty="0"/>
          </a:p>
          <a:p>
            <a:r>
              <a:rPr lang="cs-CZ" sz="1800" dirty="0"/>
              <a:t>Poradna E-</a:t>
            </a:r>
            <a:r>
              <a:rPr lang="cs-CZ" sz="1800" dirty="0" err="1"/>
              <a:t>Bezpeci</a:t>
            </a:r>
            <a:r>
              <a:rPr lang="cs-CZ" sz="1800" dirty="0"/>
              <a:t> - poradenská linka zaměřená na prevenci rizikového chování na Internetu, </a:t>
            </a:r>
            <a:r>
              <a:rPr lang="cs-CZ" sz="1800" u="sng" dirty="0">
                <a:hlinkClick r:id="rId5"/>
              </a:rPr>
              <a:t>www.</a:t>
            </a:r>
            <a:r>
              <a:rPr lang="cs-CZ" sz="1800" u="sng" dirty="0" err="1">
                <a:hlinkClick r:id="rId5"/>
              </a:rPr>
              <a:t>napisnam.cz</a:t>
            </a:r>
            <a:endParaRPr lang="cs-CZ" sz="1800" dirty="0"/>
          </a:p>
          <a:p>
            <a:r>
              <a:rPr lang="cs-CZ" sz="1800" dirty="0"/>
              <a:t>Národní centrum bezpečnějšího internetu, </a:t>
            </a:r>
            <a:r>
              <a:rPr lang="cs-CZ" sz="1800" u="sng" dirty="0">
                <a:hlinkClick r:id="rId6"/>
              </a:rPr>
              <a:t>www.</a:t>
            </a:r>
            <a:r>
              <a:rPr lang="cs-CZ" sz="1800" u="sng" dirty="0" err="1">
                <a:hlinkClick r:id="rId6"/>
              </a:rPr>
              <a:t>ncbi.cz</a:t>
            </a:r>
            <a:endParaRPr lang="cs-CZ" sz="1800" dirty="0"/>
          </a:p>
          <a:p>
            <a:r>
              <a:rPr lang="cs-CZ" sz="1800" dirty="0"/>
              <a:t>Společenství proti šikaně, www.</a:t>
            </a:r>
            <a:r>
              <a:rPr lang="cs-CZ" sz="1800" dirty="0" err="1"/>
              <a:t>sikana.org</a:t>
            </a:r>
            <a:endParaRPr lang="cs-CZ" sz="1800" dirty="0"/>
          </a:p>
          <a:p>
            <a:endParaRPr lang="cs-CZ" dirty="0"/>
          </a:p>
          <a:p>
            <a:endParaRPr lang="cs-CZ" dirty="0"/>
          </a:p>
        </p:txBody>
      </p:sp>
      <p:sp>
        <p:nvSpPr>
          <p:cNvPr id="4" name="Tlačítko akce: Zpět nebo Předchozí 3">
            <a:hlinkClick r:id="" action="ppaction://hlinkshowjump?jump=previousslide" highlightClick="1"/>
          </p:cNvPr>
          <p:cNvSpPr/>
          <p:nvPr/>
        </p:nvSpPr>
        <p:spPr>
          <a:xfrm>
            <a:off x="7884000" y="6462000"/>
            <a:ext cx="396000" cy="396000"/>
          </a:xfrm>
          <a:prstGeom prst="actionButtonBackPrevious">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5" name="Tlačítko akce: Dopředu nebo Další 4">
            <a:hlinkClick r:id="" action="ppaction://hlinkshowjump?jump=nextslide" highlightClick="1"/>
          </p:cNvPr>
          <p:cNvSpPr/>
          <p:nvPr/>
        </p:nvSpPr>
        <p:spPr>
          <a:xfrm>
            <a:off x="8748000" y="6462000"/>
            <a:ext cx="396000" cy="396000"/>
          </a:xfrm>
          <a:prstGeom prst="actionButtonForwardNex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6" name="Tlačítko akce: Návrat 5">
            <a:hlinkClick r:id="rId7" action="ppaction://hlinksldjump" highlightClick="1"/>
          </p:cNvPr>
          <p:cNvSpPr/>
          <p:nvPr/>
        </p:nvSpPr>
        <p:spPr>
          <a:xfrm>
            <a:off x="8316000" y="6462000"/>
            <a:ext cx="396000" cy="396000"/>
          </a:xfrm>
          <a:prstGeom prst="actionButtonReturn">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Taneční pro 2. ročník</a:t>
            </a:r>
          </a:p>
        </p:txBody>
      </p:sp>
      <p:sp>
        <p:nvSpPr>
          <p:cNvPr id="3" name="Zástupný symbol pro obsah 2"/>
          <p:cNvSpPr>
            <a:spLocks noGrp="1"/>
          </p:cNvSpPr>
          <p:nvPr>
            <p:ph idx="1"/>
          </p:nvPr>
        </p:nvSpPr>
        <p:spPr/>
        <p:txBody>
          <a:bodyPr/>
          <a:lstStyle/>
          <a:p>
            <a:r>
              <a:rPr lang="cs-CZ" dirty="0"/>
              <a:t>taneční škola </a:t>
            </a:r>
            <a:r>
              <a:rPr lang="cs-CZ" b="1" dirty="0">
                <a:solidFill>
                  <a:srgbClr val="C00000"/>
                </a:solidFill>
                <a:hlinkClick r:id="rId2"/>
              </a:rPr>
              <a:t>BOLERO</a:t>
            </a:r>
            <a:endParaRPr lang="cs-CZ" b="1" dirty="0">
              <a:solidFill>
                <a:srgbClr val="C00000"/>
              </a:solidFill>
            </a:endParaRPr>
          </a:p>
          <a:p>
            <a:r>
              <a:rPr lang="cs-CZ" dirty="0"/>
              <a:t>adresa: klub Alfa, Veleslavínova 3183/2, 702 00 Moravská Ostrava</a:t>
            </a:r>
          </a:p>
          <a:p>
            <a:endParaRPr lang="cs-CZ" dirty="0"/>
          </a:p>
        </p:txBody>
      </p:sp>
      <p:sp>
        <p:nvSpPr>
          <p:cNvPr id="4" name="Tlačítko akce: Zpět nebo Předchozí 3">
            <a:hlinkClick r:id="" action="ppaction://hlinkshowjump?jump=previousslide" highlightClick="1"/>
          </p:cNvPr>
          <p:cNvSpPr/>
          <p:nvPr/>
        </p:nvSpPr>
        <p:spPr>
          <a:xfrm>
            <a:off x="7884000" y="6462000"/>
            <a:ext cx="396000" cy="396000"/>
          </a:xfrm>
          <a:prstGeom prst="actionButtonBackPrevious">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5" name="Tlačítko akce: Dopředu nebo Další 4">
            <a:hlinkClick r:id="" action="ppaction://hlinkshowjump?jump=nextslide" highlightClick="1"/>
          </p:cNvPr>
          <p:cNvSpPr/>
          <p:nvPr/>
        </p:nvSpPr>
        <p:spPr>
          <a:xfrm>
            <a:off x="8748000" y="6462000"/>
            <a:ext cx="396000" cy="396000"/>
          </a:xfrm>
          <a:prstGeom prst="actionButtonForwardNex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6" name="Tlačítko akce: Návrat 5">
            <a:hlinkClick r:id="rId3" action="ppaction://hlinksldjump" highlightClick="1"/>
          </p:cNvPr>
          <p:cNvSpPr/>
          <p:nvPr/>
        </p:nvSpPr>
        <p:spPr>
          <a:xfrm>
            <a:off x="8316000" y="6462000"/>
            <a:ext cx="396000" cy="396000"/>
          </a:xfrm>
          <a:prstGeom prst="actionButtonReturn">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pic>
        <p:nvPicPr>
          <p:cNvPr id="7" name="Obrázek 6"/>
          <p:cNvPicPr>
            <a:picLocks noChangeAspect="1"/>
          </p:cNvPicPr>
          <p:nvPr/>
        </p:nvPicPr>
        <p:blipFill>
          <a:blip r:embed="rId4" cstate="print"/>
          <a:stretch>
            <a:fillRect/>
          </a:stretch>
        </p:blipFill>
        <p:spPr>
          <a:xfrm>
            <a:off x="3678482" y="2738725"/>
            <a:ext cx="4925966" cy="3351604"/>
          </a:xfrm>
          <a:prstGeom prst="rect">
            <a:avLst/>
          </a:prstGeom>
        </p:spPr>
      </p:pic>
    </p:spTree>
    <p:extLst>
      <p:ext uri="{BB962C8B-B14F-4D97-AF65-F5344CB8AC3E}">
        <p14:creationId xmlns:p14="http://schemas.microsoft.com/office/powerpoint/2010/main" val="9383447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Nadační fond                     Stavitelský praktik</a:t>
            </a:r>
          </a:p>
        </p:txBody>
      </p:sp>
      <p:sp>
        <p:nvSpPr>
          <p:cNvPr id="3" name="Zástupný symbol pro obsah 2"/>
          <p:cNvSpPr>
            <a:spLocks noGrp="1"/>
          </p:cNvSpPr>
          <p:nvPr>
            <p:ph idx="1"/>
          </p:nvPr>
        </p:nvSpPr>
        <p:spPr/>
        <p:txBody>
          <a:bodyPr/>
          <a:lstStyle/>
          <a:p>
            <a:r>
              <a:rPr lang="cs-CZ" b="1" dirty="0"/>
              <a:t>Nadační fond je zřízen za účelem podpory</a:t>
            </a:r>
          </a:p>
          <a:p>
            <a:pPr lvl="1"/>
            <a:r>
              <a:rPr lang="cs-CZ" dirty="0"/>
              <a:t>všeobecné i odborné úrovně vzdělání žáků,</a:t>
            </a:r>
          </a:p>
          <a:p>
            <a:pPr lvl="1"/>
            <a:r>
              <a:rPr lang="cs-CZ" dirty="0"/>
              <a:t>rozvoje moderních formy výuky s využití IT,</a:t>
            </a:r>
          </a:p>
          <a:p>
            <a:pPr lvl="1"/>
            <a:r>
              <a:rPr lang="cs-CZ" dirty="0"/>
              <a:t>programového vybavení a jiných učebních pomůcek,</a:t>
            </a:r>
          </a:p>
          <a:p>
            <a:pPr lvl="1"/>
            <a:r>
              <a:rPr lang="cs-CZ" dirty="0"/>
              <a:t>odměn pro vítěze školních a vyšších kol soutěží (jazykových, přírodovědných, odborných),</a:t>
            </a:r>
          </a:p>
          <a:p>
            <a:pPr lvl="1"/>
            <a:r>
              <a:rPr lang="cs-CZ" dirty="0"/>
              <a:t>cestovních náhrad žáků na soutěže na krajské a celostátní úrovni</a:t>
            </a:r>
          </a:p>
        </p:txBody>
      </p:sp>
      <p:sp>
        <p:nvSpPr>
          <p:cNvPr id="4" name="Tlačítko akce: Zpět nebo Předchozí 3">
            <a:hlinkClick r:id="" action="ppaction://hlinkshowjump?jump=previousslide" highlightClick="1"/>
          </p:cNvPr>
          <p:cNvSpPr/>
          <p:nvPr/>
        </p:nvSpPr>
        <p:spPr>
          <a:xfrm>
            <a:off x="7884000" y="6462000"/>
            <a:ext cx="396000" cy="396000"/>
          </a:xfrm>
          <a:prstGeom prst="actionButtonBackPrevious">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5" name="Tlačítko akce: Dopředu nebo Další 4">
            <a:hlinkClick r:id="" action="ppaction://hlinkshowjump?jump=nextslide" highlightClick="1"/>
          </p:cNvPr>
          <p:cNvSpPr/>
          <p:nvPr/>
        </p:nvSpPr>
        <p:spPr>
          <a:xfrm>
            <a:off x="8748000" y="6462000"/>
            <a:ext cx="396000" cy="396000"/>
          </a:xfrm>
          <a:prstGeom prst="actionButtonForwardNex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6" name="Tlačítko akce: Návrat 5">
            <a:hlinkClick r:id="rId2" action="ppaction://hlinksldjump" highlightClick="1"/>
          </p:cNvPr>
          <p:cNvSpPr/>
          <p:nvPr/>
        </p:nvSpPr>
        <p:spPr>
          <a:xfrm>
            <a:off x="8316000" y="6462000"/>
            <a:ext cx="396000" cy="396000"/>
          </a:xfrm>
          <a:prstGeom prst="actionButtonReturn">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4081907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285750" y="111125"/>
            <a:ext cx="6697663" cy="1196975"/>
          </a:xfrm>
          <a:solidFill>
            <a:schemeClr val="accent2"/>
          </a:solidFill>
        </p:spPr>
        <p:txBody>
          <a:bodyPr/>
          <a:lstStyle/>
          <a:p>
            <a:r>
              <a:rPr lang="cs-CZ" dirty="0"/>
              <a:t>	Škola v číslech</a:t>
            </a:r>
          </a:p>
        </p:txBody>
      </p:sp>
      <p:sp>
        <p:nvSpPr>
          <p:cNvPr id="7171" name="Rectangle 3"/>
          <p:cNvSpPr>
            <a:spLocks noGrp="1" noChangeArrowheads="1"/>
          </p:cNvSpPr>
          <p:nvPr>
            <p:ph type="body" idx="4294967295"/>
          </p:nvPr>
        </p:nvSpPr>
        <p:spPr>
          <a:xfrm>
            <a:off x="4787900" y="1709738"/>
            <a:ext cx="4248596" cy="3919537"/>
          </a:xfrm>
          <a:ln w="57150"/>
        </p:spPr>
        <p:style>
          <a:lnRef idx="2">
            <a:schemeClr val="accent2"/>
          </a:lnRef>
          <a:fillRef idx="1">
            <a:schemeClr val="lt1"/>
          </a:fillRef>
          <a:effectRef idx="0">
            <a:schemeClr val="accent2"/>
          </a:effectRef>
          <a:fontRef idx="minor">
            <a:schemeClr val="dk1"/>
          </a:fontRef>
        </p:style>
        <p:txBody>
          <a:bodyPr rtlCol="0">
            <a:normAutofit fontScale="85000" lnSpcReduction="10000"/>
          </a:bodyPr>
          <a:lstStyle/>
          <a:p>
            <a:pPr fontAlgn="auto">
              <a:spcAft>
                <a:spcPts val="0"/>
              </a:spcAft>
              <a:buFont typeface="Arial" pitchFamily="34" charset="0"/>
              <a:buChar char="•"/>
              <a:defRPr/>
            </a:pPr>
            <a:endParaRPr lang="cs-CZ" sz="800" dirty="0">
              <a:solidFill>
                <a:srgbClr val="663300"/>
              </a:solidFill>
            </a:endParaRPr>
          </a:p>
          <a:p>
            <a:pPr fontAlgn="auto">
              <a:lnSpc>
                <a:spcPct val="90000"/>
              </a:lnSpc>
              <a:spcAft>
                <a:spcPts val="0"/>
              </a:spcAft>
              <a:buFont typeface="Arial" pitchFamily="34" charset="0"/>
              <a:buChar char="•"/>
              <a:defRPr/>
            </a:pPr>
            <a:r>
              <a:rPr lang="cs-CZ" sz="3100" dirty="0">
                <a:latin typeface="Trebuchet MS" panose="020B0603020202020204" pitchFamily="34" charset="0"/>
              </a:rPr>
              <a:t>72 let</a:t>
            </a:r>
          </a:p>
          <a:p>
            <a:pPr fontAlgn="auto">
              <a:lnSpc>
                <a:spcPct val="90000"/>
              </a:lnSpc>
              <a:spcAft>
                <a:spcPts val="0"/>
              </a:spcAft>
              <a:buFont typeface="Arial" pitchFamily="34" charset="0"/>
              <a:buChar char="•"/>
              <a:defRPr/>
            </a:pPr>
            <a:r>
              <a:rPr lang="cs-CZ" sz="3100" dirty="0">
                <a:latin typeface="Trebuchet MS" panose="020B0603020202020204" pitchFamily="34" charset="0"/>
              </a:rPr>
              <a:t>20 tříd</a:t>
            </a:r>
          </a:p>
          <a:p>
            <a:pPr fontAlgn="auto">
              <a:lnSpc>
                <a:spcPct val="90000"/>
              </a:lnSpc>
              <a:spcAft>
                <a:spcPts val="0"/>
              </a:spcAft>
              <a:buFont typeface="Arial" pitchFamily="34" charset="0"/>
              <a:buChar char="•"/>
              <a:defRPr/>
            </a:pPr>
            <a:r>
              <a:rPr lang="cs-CZ" sz="3100" dirty="0">
                <a:latin typeface="Trebuchet MS" panose="020B0603020202020204" pitchFamily="34" charset="0"/>
              </a:rPr>
              <a:t>46 učitelů</a:t>
            </a:r>
          </a:p>
          <a:p>
            <a:pPr fontAlgn="auto">
              <a:lnSpc>
                <a:spcPct val="90000"/>
              </a:lnSpc>
              <a:spcAft>
                <a:spcPts val="0"/>
              </a:spcAft>
              <a:buFont typeface="Arial" pitchFamily="34" charset="0"/>
              <a:buChar char="•"/>
              <a:defRPr/>
            </a:pPr>
            <a:r>
              <a:rPr lang="cs-CZ" sz="3100" dirty="0">
                <a:latin typeface="Trebuchet MS" panose="020B0603020202020204" pitchFamily="34" charset="0"/>
              </a:rPr>
              <a:t>509 žáků</a:t>
            </a:r>
          </a:p>
          <a:p>
            <a:pPr fontAlgn="auto">
              <a:lnSpc>
                <a:spcPct val="90000"/>
              </a:lnSpc>
              <a:spcAft>
                <a:spcPts val="0"/>
              </a:spcAft>
              <a:buFont typeface="Arial" pitchFamily="34" charset="0"/>
              <a:buChar char="•"/>
              <a:defRPr/>
            </a:pPr>
            <a:r>
              <a:rPr lang="cs-CZ" sz="3100" dirty="0">
                <a:latin typeface="Trebuchet MS" panose="020B0603020202020204" pitchFamily="34" charset="0"/>
              </a:rPr>
              <a:t>ředitelka                         PaedDr. Zdeňka Klečková </a:t>
            </a:r>
          </a:p>
          <a:p>
            <a:pPr fontAlgn="auto">
              <a:lnSpc>
                <a:spcPct val="90000"/>
              </a:lnSpc>
              <a:spcAft>
                <a:spcPts val="0"/>
              </a:spcAft>
              <a:buFont typeface="Arial" pitchFamily="34" charset="0"/>
              <a:buChar char="•"/>
              <a:defRPr/>
            </a:pPr>
            <a:r>
              <a:rPr lang="cs-CZ" sz="3100" dirty="0">
                <a:latin typeface="Trebuchet MS" panose="020B0603020202020204" pitchFamily="34" charset="0"/>
              </a:rPr>
              <a:t>zástupkyně   </a:t>
            </a:r>
          </a:p>
          <a:p>
            <a:pPr marL="0" indent="0" fontAlgn="auto">
              <a:lnSpc>
                <a:spcPct val="90000"/>
              </a:lnSpc>
              <a:spcAft>
                <a:spcPts val="0"/>
              </a:spcAft>
              <a:buNone/>
              <a:defRPr/>
            </a:pPr>
            <a:r>
              <a:rPr lang="cs-CZ" sz="3100" dirty="0">
                <a:latin typeface="Trebuchet MS" panose="020B0603020202020204" pitchFamily="34" charset="0"/>
              </a:rPr>
              <a:t>    Ing. Andrea Ondrušová</a:t>
            </a:r>
          </a:p>
          <a:p>
            <a:pPr marL="0" indent="0" fontAlgn="auto">
              <a:lnSpc>
                <a:spcPct val="90000"/>
              </a:lnSpc>
              <a:spcAft>
                <a:spcPts val="0"/>
              </a:spcAft>
              <a:buNone/>
              <a:defRPr/>
            </a:pPr>
            <a:r>
              <a:rPr lang="cs-CZ" sz="3100" dirty="0">
                <a:latin typeface="Trebuchet MS" panose="020B0603020202020204" pitchFamily="34" charset="0"/>
              </a:rPr>
              <a:t>    Mgr. Lenka Pastorová                     </a:t>
            </a:r>
          </a:p>
          <a:p>
            <a:pPr fontAlgn="auto">
              <a:lnSpc>
                <a:spcPct val="90000"/>
              </a:lnSpc>
              <a:spcAft>
                <a:spcPts val="0"/>
              </a:spcAft>
              <a:buFont typeface="Arial" pitchFamily="34" charset="0"/>
              <a:buChar char="•"/>
              <a:defRPr/>
            </a:pPr>
            <a:endParaRPr lang="cs-CZ" sz="3000" dirty="0"/>
          </a:p>
        </p:txBody>
      </p:sp>
      <p:pic>
        <p:nvPicPr>
          <p:cNvPr id="7172" name="Picture 1"/>
          <p:cNvPicPr>
            <a:picLocks noChangeAspect="1" noChangeArrowheads="1"/>
          </p:cNvPicPr>
          <p:nvPr/>
        </p:nvPicPr>
        <p:blipFill>
          <a:blip r:embed="rId3" cstate="print"/>
          <a:srcRect l="13691" r="2450"/>
          <a:stretch>
            <a:fillRect/>
          </a:stretch>
        </p:blipFill>
        <p:spPr bwMode="auto">
          <a:xfrm>
            <a:off x="179512" y="1700808"/>
            <a:ext cx="4392488" cy="3929062"/>
          </a:xfrm>
          <a:prstGeom prst="rect">
            <a:avLst/>
          </a:prstGeom>
          <a:noFill/>
          <a:ln w="9525">
            <a:noFill/>
            <a:miter lim="800000"/>
            <a:headEnd/>
            <a:tailEnd/>
          </a:ln>
        </p:spPr>
      </p:pic>
      <p:sp>
        <p:nvSpPr>
          <p:cNvPr id="5" name="Tlačítko akce: Zpět nebo Předchozí 4">
            <a:hlinkClick r:id="" action="ppaction://hlinkshowjump?jump=previousslide" highlightClick="1"/>
          </p:cNvPr>
          <p:cNvSpPr/>
          <p:nvPr/>
        </p:nvSpPr>
        <p:spPr>
          <a:xfrm>
            <a:off x="8316000" y="6462000"/>
            <a:ext cx="396000" cy="396000"/>
          </a:xfrm>
          <a:prstGeom prst="actionButtonBackPrevious">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6" name="Tlačítko akce: Dopředu nebo Další 5">
            <a:hlinkClick r:id="" action="ppaction://hlinkshowjump?jump=nextslide" highlightClick="1"/>
          </p:cNvPr>
          <p:cNvSpPr/>
          <p:nvPr/>
        </p:nvSpPr>
        <p:spPr>
          <a:xfrm>
            <a:off x="8748000" y="6462000"/>
            <a:ext cx="396000" cy="396000"/>
          </a:xfrm>
          <a:prstGeom prst="actionButtonForwardNex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Tree>
  </p:cSld>
  <p:clrMapOvr>
    <a:masterClrMapping/>
  </p:clrMapOvr>
  <p:transition advTm="1000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Nadační fond                     Stavitelský praktik</a:t>
            </a:r>
          </a:p>
        </p:txBody>
      </p:sp>
      <p:sp>
        <p:nvSpPr>
          <p:cNvPr id="3" name="Zástupný symbol pro obsah 2"/>
          <p:cNvSpPr>
            <a:spLocks noGrp="1"/>
          </p:cNvSpPr>
          <p:nvPr>
            <p:ph idx="1"/>
          </p:nvPr>
        </p:nvSpPr>
        <p:spPr/>
        <p:txBody>
          <a:bodyPr/>
          <a:lstStyle/>
          <a:p>
            <a:r>
              <a:rPr lang="cs-CZ" b="1" dirty="0"/>
              <a:t>Číslo účtu nadace u České spořitelny a.s. </a:t>
            </a:r>
          </a:p>
          <a:p>
            <a:pPr lvl="1"/>
            <a:r>
              <a:rPr lang="cs-CZ" dirty="0"/>
              <a:t>č. </a:t>
            </a:r>
            <a:r>
              <a:rPr lang="cs-CZ" dirty="0" err="1"/>
              <a:t>ú.</a:t>
            </a:r>
            <a:r>
              <a:rPr lang="cs-CZ" dirty="0"/>
              <a:t>: 1647886329/0800</a:t>
            </a:r>
          </a:p>
          <a:p>
            <a:pPr lvl="1"/>
            <a:r>
              <a:rPr lang="cs-CZ" dirty="0"/>
              <a:t>konstantní symbol: 0378</a:t>
            </a:r>
          </a:p>
          <a:p>
            <a:pPr lvl="1"/>
            <a:r>
              <a:rPr lang="cs-CZ" dirty="0"/>
              <a:t>variabilní symbol: prvních 6 číslic rodného čísla žáka</a:t>
            </a:r>
          </a:p>
          <a:p>
            <a:pPr lvl="1"/>
            <a:r>
              <a:rPr lang="cs-CZ" dirty="0"/>
              <a:t>do poznámky: jméno žáka a třídu</a:t>
            </a:r>
          </a:p>
          <a:p>
            <a:r>
              <a:rPr lang="cs-CZ" b="1" dirty="0"/>
              <a:t>Pro rychlou platbu můžete                            využít i QR kód</a:t>
            </a:r>
          </a:p>
        </p:txBody>
      </p:sp>
      <p:sp>
        <p:nvSpPr>
          <p:cNvPr id="4" name="Tlačítko akce: Zpět nebo Předchozí 3">
            <a:hlinkClick r:id="" action="ppaction://hlinkshowjump?jump=previousslide" highlightClick="1"/>
          </p:cNvPr>
          <p:cNvSpPr/>
          <p:nvPr/>
        </p:nvSpPr>
        <p:spPr>
          <a:xfrm>
            <a:off x="7884000" y="6462000"/>
            <a:ext cx="396000" cy="396000"/>
          </a:xfrm>
          <a:prstGeom prst="actionButtonBackPrevious">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5" name="Tlačítko akce: Dopředu nebo Další 4">
            <a:hlinkClick r:id="" action="ppaction://hlinkshowjump?jump=nextslide" highlightClick="1"/>
          </p:cNvPr>
          <p:cNvSpPr/>
          <p:nvPr/>
        </p:nvSpPr>
        <p:spPr>
          <a:xfrm>
            <a:off x="8748000" y="6462000"/>
            <a:ext cx="396000" cy="396000"/>
          </a:xfrm>
          <a:prstGeom prst="actionButtonForwardNex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6" name="Tlačítko akce: Návrat 5">
            <a:hlinkClick r:id="rId2" action="ppaction://hlinksldjump" highlightClick="1"/>
          </p:cNvPr>
          <p:cNvSpPr/>
          <p:nvPr/>
        </p:nvSpPr>
        <p:spPr>
          <a:xfrm>
            <a:off x="8316000" y="6462000"/>
            <a:ext cx="396000" cy="396000"/>
          </a:xfrm>
          <a:prstGeom prst="actionButtonReturn">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pic>
        <p:nvPicPr>
          <p:cNvPr id="7" name="Obrázek 6">
            <a:extLst>
              <a:ext uri="{FF2B5EF4-FFF2-40B4-BE49-F238E27FC236}">
                <a16:creationId xmlns:a16="http://schemas.microsoft.com/office/drawing/2014/main" id="{885EFBE5-313C-4429-8E68-4E46330C9C0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423966" y="3717032"/>
            <a:ext cx="2273138" cy="2448272"/>
          </a:xfrm>
          <a:prstGeom prst="rect">
            <a:avLst/>
          </a:prstGeom>
          <a:noFill/>
          <a:ln>
            <a:noFill/>
          </a:ln>
        </p:spPr>
      </p:pic>
    </p:spTree>
    <p:extLst>
      <p:ext uri="{BB962C8B-B14F-4D97-AF65-F5344CB8AC3E}">
        <p14:creationId xmlns:p14="http://schemas.microsoft.com/office/powerpoint/2010/main" val="8271049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Nadpis 1"/>
          <p:cNvSpPr>
            <a:spLocks noGrp="1"/>
          </p:cNvSpPr>
          <p:nvPr>
            <p:ph type="title"/>
          </p:nvPr>
        </p:nvSpPr>
        <p:spPr/>
        <p:txBody>
          <a:bodyPr/>
          <a:lstStyle/>
          <a:p>
            <a:r>
              <a:rPr lang="cs-CZ" dirty="0"/>
              <a:t>Předmětové komise</a:t>
            </a:r>
          </a:p>
        </p:txBody>
      </p:sp>
      <p:sp>
        <p:nvSpPr>
          <p:cNvPr id="7" name="Zástupný symbol pro obsah 6"/>
          <p:cNvSpPr>
            <a:spLocks noGrp="1"/>
          </p:cNvSpPr>
          <p:nvPr>
            <p:ph idx="1"/>
          </p:nvPr>
        </p:nvSpPr>
        <p:spPr>
          <a:xfrm>
            <a:off x="251520" y="1628800"/>
            <a:ext cx="8534752" cy="4536504"/>
          </a:xfrm>
        </p:spPr>
        <p:txBody>
          <a:bodyPr/>
          <a:lstStyle/>
          <a:p>
            <a:r>
              <a:rPr lang="cs-CZ" sz="2500" dirty="0">
                <a:hlinkClick r:id="rId2" action="ppaction://hlinksldjump"/>
              </a:rPr>
              <a:t>předmětová komise jazyka českého</a:t>
            </a:r>
            <a:endParaRPr lang="cs-CZ" sz="2500" dirty="0"/>
          </a:p>
          <a:p>
            <a:r>
              <a:rPr lang="cs-CZ" sz="2500" dirty="0">
                <a:hlinkClick r:id="rId3" action="ppaction://hlinksldjump"/>
              </a:rPr>
              <a:t>předmětová komise cizích jazyků</a:t>
            </a:r>
            <a:endParaRPr lang="cs-CZ" sz="2500" dirty="0"/>
          </a:p>
          <a:p>
            <a:r>
              <a:rPr lang="cs-CZ" sz="2500" dirty="0">
                <a:hlinkClick r:id="rId4" action="ppaction://hlinksldjump"/>
              </a:rPr>
              <a:t>předmětová komise přírodovědných předmětů</a:t>
            </a:r>
            <a:endParaRPr lang="cs-CZ" sz="2500" dirty="0"/>
          </a:p>
          <a:p>
            <a:r>
              <a:rPr lang="cs-CZ" sz="2500" dirty="0">
                <a:hlinkClick r:id="rId5" action="ppaction://hlinksldjump"/>
              </a:rPr>
              <a:t>předmětová komise výpočetní techniky</a:t>
            </a:r>
            <a:endParaRPr lang="cs-CZ" sz="2500" dirty="0"/>
          </a:p>
          <a:p>
            <a:r>
              <a:rPr lang="cs-CZ" sz="2500" dirty="0">
                <a:hlinkClick r:id="rId6" action="ppaction://hlinksldjump"/>
              </a:rPr>
              <a:t>předmětová komise geodézie</a:t>
            </a:r>
            <a:endParaRPr lang="cs-CZ" sz="2500" dirty="0"/>
          </a:p>
          <a:p>
            <a:r>
              <a:rPr lang="cs-CZ" sz="2500" dirty="0">
                <a:hlinkClick r:id="rId7" action="ppaction://hlinksldjump"/>
              </a:rPr>
              <a:t>předmětová komise pozemního stavitelství</a:t>
            </a:r>
            <a:endParaRPr lang="cs-CZ" sz="2500" dirty="0"/>
          </a:p>
          <a:p>
            <a:r>
              <a:rPr lang="cs-CZ" sz="2500" dirty="0">
                <a:hlinkClick r:id="rId8" action="ppaction://hlinksldjump"/>
              </a:rPr>
              <a:t>předmětová komise tělesné výchovy</a:t>
            </a:r>
            <a:endParaRPr lang="cs-CZ" sz="2500" dirty="0"/>
          </a:p>
          <a:p>
            <a:r>
              <a:rPr lang="cs-CZ" sz="2500" dirty="0">
                <a:hlinkClick r:id="rId9" action="ppaction://hlinksldjump"/>
              </a:rPr>
              <a:t>předmětová komise konstrukčních předmětů</a:t>
            </a:r>
            <a:endParaRPr lang="cs-CZ" sz="2500" dirty="0"/>
          </a:p>
          <a:p>
            <a:r>
              <a:rPr lang="cs-CZ" sz="2500" dirty="0">
                <a:hlinkClick r:id="rId10" action="ppaction://hlinksldjump"/>
              </a:rPr>
              <a:t>předmětová komise odborné praxe</a:t>
            </a:r>
            <a:endParaRPr lang="cs-CZ" sz="2500" dirty="0"/>
          </a:p>
          <a:p>
            <a:r>
              <a:rPr lang="cs-CZ" sz="2500" dirty="0">
                <a:hlinkClick r:id="rId11" action="ppaction://hlinksldjump"/>
              </a:rPr>
              <a:t>výchovné poradenství</a:t>
            </a:r>
            <a:endParaRPr lang="cs-CZ" sz="2500" dirty="0"/>
          </a:p>
        </p:txBody>
      </p:sp>
      <p:sp>
        <p:nvSpPr>
          <p:cNvPr id="4" name="Tlačítko akce: Zpět nebo Předchozí 3">
            <a:hlinkClick r:id="" action="ppaction://hlinkshowjump?jump=previousslide" highlightClick="1"/>
          </p:cNvPr>
          <p:cNvSpPr/>
          <p:nvPr/>
        </p:nvSpPr>
        <p:spPr>
          <a:xfrm>
            <a:off x="8316000" y="6462000"/>
            <a:ext cx="396000" cy="396000"/>
          </a:xfrm>
          <a:prstGeom prst="actionButtonBackPrevious">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5" name="Tlačítko akce: Dopředu nebo Další 4">
            <a:hlinkClick r:id="" action="ppaction://hlinkshowjump?jump=nextslide" highlightClick="1"/>
          </p:cNvPr>
          <p:cNvSpPr/>
          <p:nvPr/>
        </p:nvSpPr>
        <p:spPr>
          <a:xfrm>
            <a:off x="8748000" y="6462000"/>
            <a:ext cx="396000" cy="396000"/>
          </a:xfrm>
          <a:prstGeom prst="actionButtonForwardNex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Tree>
  </p:cSld>
  <p:clrMapOvr>
    <a:masterClrMapping/>
  </p:clrMapOvr>
  <p:transition advTm="900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PK jazyka českého  dějepisu a občanské nauky</a:t>
            </a:r>
          </a:p>
        </p:txBody>
      </p:sp>
      <p:sp>
        <p:nvSpPr>
          <p:cNvPr id="3" name="Zástupný symbol pro obsah 2"/>
          <p:cNvSpPr>
            <a:spLocks noGrp="1"/>
          </p:cNvSpPr>
          <p:nvPr>
            <p:ph idx="1"/>
          </p:nvPr>
        </p:nvSpPr>
        <p:spPr>
          <a:xfrm>
            <a:off x="285719" y="1556792"/>
            <a:ext cx="8750776" cy="4666840"/>
          </a:xfrm>
        </p:spPr>
        <p:txBody>
          <a:bodyPr/>
          <a:lstStyle/>
          <a:p>
            <a:r>
              <a:rPr lang="cs-CZ" sz="2600" b="1" dirty="0"/>
              <a:t>Předměty:</a:t>
            </a:r>
            <a:r>
              <a:rPr lang="cs-CZ" sz="2600" dirty="0"/>
              <a:t>  jazyk český		ČJL</a:t>
            </a:r>
          </a:p>
          <a:p>
            <a:pPr marL="0" indent="0">
              <a:buNone/>
            </a:pPr>
            <a:r>
              <a:rPr lang="cs-CZ" sz="2600" dirty="0"/>
              <a:t>		   občanská nauka		OBN</a:t>
            </a:r>
          </a:p>
          <a:p>
            <a:pPr marL="0" indent="0">
              <a:buNone/>
            </a:pPr>
            <a:r>
              <a:rPr lang="cs-CZ" sz="2600" dirty="0"/>
              <a:t>		   dějepis			DEJ</a:t>
            </a:r>
          </a:p>
          <a:p>
            <a:pPr marL="0" indent="0">
              <a:buNone/>
            </a:pPr>
            <a:endParaRPr lang="cs-CZ" sz="1000" dirty="0"/>
          </a:p>
          <a:p>
            <a:r>
              <a:rPr lang="cs-CZ" sz="2600" b="1" dirty="0"/>
              <a:t>Předseda: </a:t>
            </a:r>
            <a:r>
              <a:rPr lang="cs-CZ" sz="2600" dirty="0"/>
              <a:t>Mgr. Jiří Filipec	</a:t>
            </a:r>
          </a:p>
          <a:p>
            <a:endParaRPr lang="cs-CZ" sz="1000" dirty="0"/>
          </a:p>
          <a:p>
            <a:r>
              <a:rPr lang="cs-CZ" sz="2600" b="1" dirty="0"/>
              <a:t>Členové: 	 </a:t>
            </a:r>
            <a:r>
              <a:rPr lang="cs-CZ" sz="2400" dirty="0"/>
              <a:t>Mgr. Radim Břežný 	         Mgr. Hana Geržová			 Mgr. Dominik Hanke         Mgr. Eva Jeništová			 Mgr. Jiří Karkoška 	         Mgr. Jana Matulová    		 Mgr. Patrik Pavelka          Mgr. Martina Pjontková		 Mgr. Kateřina Plačková    Mgr. Jana Sorokinová 	 	 Mgr. Jana Žůrková			 		  		</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PK jazyka českého</a:t>
            </a:r>
          </a:p>
        </p:txBody>
      </p:sp>
      <p:sp>
        <p:nvSpPr>
          <p:cNvPr id="3" name="Zástupný symbol pro obsah 2"/>
          <p:cNvSpPr>
            <a:spLocks noGrp="1"/>
          </p:cNvSpPr>
          <p:nvPr>
            <p:ph idx="1"/>
          </p:nvPr>
        </p:nvSpPr>
        <p:spPr/>
        <p:txBody>
          <a:bodyPr/>
          <a:lstStyle/>
          <a:p>
            <a:r>
              <a:rPr lang="cs-CZ" sz="2600" b="1" dirty="0"/>
              <a:t>učebnice </a:t>
            </a:r>
            <a:r>
              <a:rPr lang="cs-CZ" sz="2600" dirty="0"/>
              <a:t>zajišťuje škola </a:t>
            </a:r>
          </a:p>
          <a:p>
            <a:r>
              <a:rPr lang="cs-CZ" sz="2600" dirty="0"/>
              <a:t>na Google disku v </a:t>
            </a:r>
            <a:r>
              <a:rPr lang="cs-CZ" sz="2600" b="1" dirty="0"/>
              <a:t>Přípravách</a:t>
            </a:r>
            <a:r>
              <a:rPr lang="cs-CZ" sz="2600" dirty="0"/>
              <a:t> ve složce CJL jsou jednotné výukové materiály do literatury</a:t>
            </a:r>
          </a:p>
          <a:p>
            <a:r>
              <a:rPr lang="cs-CZ" sz="2600" dirty="0"/>
              <a:t>doporučujeme koupit </a:t>
            </a:r>
            <a:r>
              <a:rPr lang="cs-CZ" sz="2600" b="1" dirty="0"/>
              <a:t>Pravidla českého pravopisu</a:t>
            </a:r>
            <a:r>
              <a:rPr lang="cs-CZ" sz="2600" dirty="0"/>
              <a:t> (školní vydání, cca 100 Kč)</a:t>
            </a:r>
          </a:p>
          <a:p>
            <a:r>
              <a:rPr lang="cs-CZ" sz="2600" dirty="0"/>
              <a:t>internetová příručka: </a:t>
            </a:r>
            <a:r>
              <a:rPr lang="cs-CZ" sz="2600" dirty="0">
                <a:hlinkClick r:id="rId2"/>
              </a:rPr>
              <a:t>http://prirucka.ujc.cas.cz/</a:t>
            </a:r>
            <a:endParaRPr lang="cs-CZ" sz="2600" dirty="0"/>
          </a:p>
          <a:p>
            <a:r>
              <a:rPr lang="cs-CZ" sz="2600" b="1" dirty="0"/>
              <a:t>povinná četba 20 knih za 4 roky</a:t>
            </a:r>
            <a:r>
              <a:rPr lang="cs-CZ" sz="2600" dirty="0"/>
              <a:t>, seznam na internetových stránkách školy</a:t>
            </a:r>
          </a:p>
          <a:p>
            <a:r>
              <a:rPr lang="cs-CZ" sz="2600" b="1" dirty="0"/>
              <a:t>školní literární soutěž</a:t>
            </a:r>
            <a:r>
              <a:rPr lang="cs-CZ" sz="2600" dirty="0"/>
              <a:t> </a:t>
            </a:r>
            <a:r>
              <a:rPr lang="pl-PL" sz="2600" dirty="0"/>
              <a:t>Do tmy - temná povídka (horor, fantazy, sci-fi, dystopie)</a:t>
            </a:r>
          </a:p>
          <a:p>
            <a:endParaRPr lang="pl-PL" dirty="0"/>
          </a:p>
          <a:p>
            <a:endParaRPr lang="cs-CZ" dirty="0"/>
          </a:p>
        </p:txBody>
      </p:sp>
      <p:sp>
        <p:nvSpPr>
          <p:cNvPr id="4" name="Tlačítko akce: Zpět nebo Předchozí 3">
            <a:hlinkClick r:id="" action="ppaction://hlinkshowjump?jump=previousslide" highlightClick="1"/>
          </p:cNvPr>
          <p:cNvSpPr/>
          <p:nvPr/>
        </p:nvSpPr>
        <p:spPr>
          <a:xfrm>
            <a:off x="7884000" y="6462000"/>
            <a:ext cx="396000" cy="396000"/>
          </a:xfrm>
          <a:prstGeom prst="actionButtonBackPrevious">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5" name="Tlačítko akce: Dopředu nebo Další 4">
            <a:hlinkClick r:id="" action="ppaction://hlinkshowjump?jump=nextslide" highlightClick="1"/>
          </p:cNvPr>
          <p:cNvSpPr/>
          <p:nvPr/>
        </p:nvSpPr>
        <p:spPr>
          <a:xfrm>
            <a:off x="8748000" y="6462000"/>
            <a:ext cx="396000" cy="396000"/>
          </a:xfrm>
          <a:prstGeom prst="actionButtonForwardNex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6" name="Tlačítko akce: Návrat 5">
            <a:hlinkClick r:id="rId3" action="ppaction://hlinksldjump" highlightClick="1"/>
          </p:cNvPr>
          <p:cNvSpPr/>
          <p:nvPr/>
        </p:nvSpPr>
        <p:spPr>
          <a:xfrm>
            <a:off x="8316000" y="6462000"/>
            <a:ext cx="396000" cy="396000"/>
          </a:xfrm>
          <a:prstGeom prst="actionButtonReturn">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4396356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PK jazyka českého</a:t>
            </a:r>
          </a:p>
        </p:txBody>
      </p:sp>
      <p:sp>
        <p:nvSpPr>
          <p:cNvPr id="3" name="Zástupný symbol pro obsah 2"/>
          <p:cNvSpPr>
            <a:spLocks noGrp="1"/>
          </p:cNvSpPr>
          <p:nvPr>
            <p:ph idx="1"/>
          </p:nvPr>
        </p:nvSpPr>
        <p:spPr/>
        <p:txBody>
          <a:bodyPr/>
          <a:lstStyle/>
          <a:p>
            <a:r>
              <a:rPr lang="cs-CZ" b="1" dirty="0">
                <a:solidFill>
                  <a:srgbClr val="C00000"/>
                </a:solidFill>
              </a:rPr>
              <a:t>Vstupní test 2023/24</a:t>
            </a:r>
          </a:p>
          <a:p>
            <a:pPr marL="0" indent="0">
              <a:buNone/>
            </a:pPr>
            <a:r>
              <a:rPr lang="cs-CZ" dirty="0"/>
              <a:t>    1. A  </a:t>
            </a:r>
            <a:r>
              <a:rPr lang="cs-CZ" dirty="0">
                <a:sym typeface="Symbol"/>
              </a:rPr>
              <a:t></a:t>
            </a:r>
            <a:r>
              <a:rPr lang="cs-CZ" dirty="0">
                <a:solidFill>
                  <a:srgbClr val="C00000"/>
                </a:solidFill>
                <a:sym typeface="Symbol"/>
              </a:rPr>
              <a:t>   3,31	</a:t>
            </a:r>
            <a:r>
              <a:rPr lang="cs-CZ" dirty="0"/>
              <a:t>1. B </a:t>
            </a:r>
            <a:r>
              <a:rPr lang="cs-CZ" dirty="0">
                <a:sym typeface="Symbol"/>
              </a:rPr>
              <a:t>  </a:t>
            </a:r>
            <a:r>
              <a:rPr lang="cs-CZ" dirty="0">
                <a:solidFill>
                  <a:srgbClr val="C00000"/>
                </a:solidFill>
                <a:sym typeface="Symbol"/>
              </a:rPr>
              <a:t>3,43        </a:t>
            </a:r>
            <a:r>
              <a:rPr lang="cs-CZ" dirty="0"/>
              <a:t>1. C  </a:t>
            </a:r>
            <a:r>
              <a:rPr lang="cs-CZ" dirty="0">
                <a:sym typeface="Symbol"/>
              </a:rPr>
              <a:t> </a:t>
            </a:r>
            <a:r>
              <a:rPr lang="cs-CZ" dirty="0">
                <a:solidFill>
                  <a:srgbClr val="C00000"/>
                </a:solidFill>
                <a:sym typeface="Symbol"/>
              </a:rPr>
              <a:t>3,00</a:t>
            </a:r>
          </a:p>
          <a:p>
            <a:pPr marL="0" indent="0">
              <a:buNone/>
            </a:pPr>
            <a:r>
              <a:rPr lang="cs-CZ" dirty="0">
                <a:solidFill>
                  <a:srgbClr val="C00000"/>
                </a:solidFill>
                <a:sym typeface="Symbol"/>
              </a:rPr>
              <a:t>    </a:t>
            </a:r>
            <a:r>
              <a:rPr lang="cs-CZ" dirty="0"/>
              <a:t>1. L  </a:t>
            </a:r>
            <a:r>
              <a:rPr lang="cs-CZ" dirty="0">
                <a:sym typeface="Symbol"/>
              </a:rPr>
              <a:t>   </a:t>
            </a:r>
            <a:r>
              <a:rPr lang="cs-CZ" dirty="0">
                <a:solidFill>
                  <a:srgbClr val="C00000"/>
                </a:solidFill>
                <a:sym typeface="Symbol"/>
              </a:rPr>
              <a:t>3,31  </a:t>
            </a:r>
            <a:r>
              <a:rPr lang="cs-CZ" dirty="0"/>
              <a:t>1. G </a:t>
            </a:r>
            <a:r>
              <a:rPr lang="cs-CZ" dirty="0">
                <a:sym typeface="Symbol"/>
              </a:rPr>
              <a:t>  </a:t>
            </a:r>
            <a:r>
              <a:rPr lang="cs-CZ" dirty="0">
                <a:solidFill>
                  <a:srgbClr val="C00000"/>
                </a:solidFill>
                <a:sym typeface="Symbol"/>
              </a:rPr>
              <a:t>3,64</a:t>
            </a:r>
          </a:p>
          <a:p>
            <a:pPr>
              <a:buNone/>
            </a:pPr>
            <a:r>
              <a:rPr lang="cs-CZ" dirty="0">
                <a:sym typeface="Symbol"/>
              </a:rPr>
              <a:t>	 Celkový průměr:	</a:t>
            </a:r>
            <a:r>
              <a:rPr lang="cs-CZ">
                <a:sym typeface="Symbol"/>
              </a:rPr>
              <a:t>              </a:t>
            </a:r>
            <a:r>
              <a:rPr lang="cs-CZ" b="1">
                <a:solidFill>
                  <a:srgbClr val="C00000"/>
                </a:solidFill>
                <a:sym typeface="Symbol"/>
              </a:rPr>
              <a:t>3,34</a:t>
            </a:r>
            <a:endParaRPr lang="cs-CZ" b="1" dirty="0">
              <a:solidFill>
                <a:srgbClr val="C00000"/>
              </a:solidFill>
              <a:sym typeface="Symbol"/>
            </a:endParaRPr>
          </a:p>
          <a:p>
            <a:pPr>
              <a:buNone/>
            </a:pPr>
            <a:endParaRPr lang="cs-CZ" b="1" dirty="0">
              <a:solidFill>
                <a:srgbClr val="C00000"/>
              </a:solidFill>
              <a:sym typeface="Symbol"/>
            </a:endParaRPr>
          </a:p>
          <a:p>
            <a:r>
              <a:rPr lang="cs-CZ" b="1" dirty="0">
                <a:solidFill>
                  <a:srgbClr val="C00000"/>
                </a:solidFill>
              </a:rPr>
              <a:t>Vstupní test 2022/23</a:t>
            </a:r>
          </a:p>
          <a:p>
            <a:pPr>
              <a:buNone/>
            </a:pPr>
            <a:r>
              <a:rPr lang="cs-CZ" dirty="0">
                <a:sym typeface="Symbol"/>
              </a:rPr>
              <a:t>      Celkový průměr:	              </a:t>
            </a:r>
            <a:r>
              <a:rPr lang="cs-CZ" b="1" dirty="0">
                <a:solidFill>
                  <a:srgbClr val="C00000"/>
                </a:solidFill>
                <a:sym typeface="Symbol"/>
              </a:rPr>
              <a:t>3,45</a:t>
            </a:r>
          </a:p>
          <a:p>
            <a:pPr>
              <a:buNone/>
            </a:pPr>
            <a:endParaRPr lang="cs-CZ" b="1" dirty="0">
              <a:solidFill>
                <a:srgbClr val="C00000"/>
              </a:solidFill>
              <a:sym typeface="Symbol"/>
            </a:endParaRPr>
          </a:p>
          <a:p>
            <a:pPr>
              <a:buNone/>
            </a:pPr>
            <a:endParaRPr lang="cs-CZ" dirty="0">
              <a:sym typeface="Symbol"/>
            </a:endParaRPr>
          </a:p>
        </p:txBody>
      </p:sp>
      <p:sp>
        <p:nvSpPr>
          <p:cNvPr id="4" name="Tlačítko akce: Zpět nebo Předchozí 3">
            <a:hlinkClick r:id="" action="ppaction://hlinkshowjump?jump=previousslide" highlightClick="1"/>
          </p:cNvPr>
          <p:cNvSpPr/>
          <p:nvPr/>
        </p:nvSpPr>
        <p:spPr>
          <a:xfrm>
            <a:off x="7884000" y="6462000"/>
            <a:ext cx="396000" cy="396000"/>
          </a:xfrm>
          <a:prstGeom prst="actionButtonBackPrevious">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5" name="Tlačítko akce: Dopředu nebo Další 4">
            <a:hlinkClick r:id="" action="ppaction://hlinkshowjump?jump=nextslide" highlightClick="1"/>
          </p:cNvPr>
          <p:cNvSpPr/>
          <p:nvPr/>
        </p:nvSpPr>
        <p:spPr>
          <a:xfrm>
            <a:off x="8748000" y="6462000"/>
            <a:ext cx="396000" cy="396000"/>
          </a:xfrm>
          <a:prstGeom prst="actionButtonForwardNex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6" name="Tlačítko akce: Návrat 5">
            <a:hlinkClick r:id="rId2" action="ppaction://hlinksldjump" highlightClick="1"/>
          </p:cNvPr>
          <p:cNvSpPr/>
          <p:nvPr/>
        </p:nvSpPr>
        <p:spPr>
          <a:xfrm>
            <a:off x="8316000" y="6462000"/>
            <a:ext cx="396000" cy="396000"/>
          </a:xfrm>
          <a:prstGeom prst="actionButtonReturn">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41837807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PK cizích jazyků</a:t>
            </a:r>
          </a:p>
        </p:txBody>
      </p:sp>
      <p:sp>
        <p:nvSpPr>
          <p:cNvPr id="3" name="Zástupný symbol pro obsah 2"/>
          <p:cNvSpPr>
            <a:spLocks noGrp="1"/>
          </p:cNvSpPr>
          <p:nvPr>
            <p:ph idx="1"/>
          </p:nvPr>
        </p:nvSpPr>
        <p:spPr>
          <a:xfrm>
            <a:off x="179512" y="1714488"/>
            <a:ext cx="8784976" cy="4522823"/>
          </a:xfrm>
        </p:spPr>
        <p:txBody>
          <a:bodyPr/>
          <a:lstStyle/>
          <a:p>
            <a:r>
              <a:rPr lang="cs-CZ" sz="2600" b="1" dirty="0"/>
              <a:t>Předměty:</a:t>
            </a:r>
            <a:r>
              <a:rPr lang="cs-CZ" sz="2600" dirty="0"/>
              <a:t> jazyk anglický	ANJ</a:t>
            </a:r>
          </a:p>
          <a:p>
            <a:pPr marL="0" indent="0">
              <a:buNone/>
            </a:pPr>
            <a:r>
              <a:rPr lang="cs-CZ" sz="2600" dirty="0"/>
              <a:t>		  jazyk německý	NEJ</a:t>
            </a:r>
          </a:p>
          <a:p>
            <a:pPr marL="0" indent="0">
              <a:buNone/>
            </a:pPr>
            <a:r>
              <a:rPr lang="cs-CZ" sz="2600" dirty="0"/>
              <a:t>		  jazyk ruský	RUJ</a:t>
            </a:r>
          </a:p>
          <a:p>
            <a:pPr marL="0" indent="0">
              <a:buNone/>
            </a:pPr>
            <a:endParaRPr lang="cs-CZ" sz="1000" dirty="0"/>
          </a:p>
          <a:p>
            <a:r>
              <a:rPr lang="cs-CZ" sz="2600" b="1" dirty="0"/>
              <a:t>Předseda: </a:t>
            </a:r>
            <a:r>
              <a:rPr lang="cs-CZ" sz="2600" dirty="0"/>
              <a:t> Mgr. Hana Geržová	 	</a:t>
            </a:r>
          </a:p>
          <a:p>
            <a:endParaRPr lang="cs-CZ" sz="1000" dirty="0"/>
          </a:p>
          <a:p>
            <a:r>
              <a:rPr lang="cs-CZ" sz="2600" b="1" dirty="0"/>
              <a:t>Členové: </a:t>
            </a:r>
            <a:r>
              <a:rPr lang="cs-CZ" sz="2600" dirty="0"/>
              <a:t>	 </a:t>
            </a:r>
            <a:r>
              <a:rPr lang="cs-CZ" sz="2400" dirty="0"/>
              <a:t>Mgr. Jiří Filipec	      Mgr. Jiří Karkoška 		 	 Mgr. Jana Matulová       Mgr. Ivana Myšková 			 Mgr. Dagmar Martiníková                                         		 Mgr. Patrik Pavelka       Mgr. Kateřina Plačková		 Mgr. Jana Sorokinová    Mgr. Jana Žůrková </a:t>
            </a:r>
            <a:r>
              <a:rPr lang="cs-CZ" sz="2800" dirty="0"/>
              <a:t>		</a:t>
            </a:r>
            <a:endParaRPr lang="cs-CZ" sz="26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dirty="0"/>
              <a:t>PK cizích jazyků</a:t>
            </a:r>
          </a:p>
        </p:txBody>
      </p:sp>
      <p:sp>
        <p:nvSpPr>
          <p:cNvPr id="3" name="Zástupný symbol pro obsah 2"/>
          <p:cNvSpPr>
            <a:spLocks noGrp="1"/>
          </p:cNvSpPr>
          <p:nvPr>
            <p:ph idx="1"/>
          </p:nvPr>
        </p:nvSpPr>
        <p:spPr/>
        <p:txBody>
          <a:bodyPr/>
          <a:lstStyle/>
          <a:p>
            <a:r>
              <a:rPr lang="cs-CZ" b="1" dirty="0">
                <a:solidFill>
                  <a:srgbClr val="C00000"/>
                </a:solidFill>
              </a:rPr>
              <a:t>Výuka na technickém lyceu</a:t>
            </a:r>
          </a:p>
          <a:p>
            <a:pPr lvl="1"/>
            <a:r>
              <a:rPr lang="cs-CZ" dirty="0"/>
              <a:t>angličtina, němčina  po celé studium</a:t>
            </a:r>
          </a:p>
          <a:p>
            <a:pPr>
              <a:buNone/>
            </a:pPr>
            <a:endParaRPr lang="cs-CZ" sz="1100" dirty="0"/>
          </a:p>
          <a:p>
            <a:r>
              <a:rPr lang="cs-CZ" b="1" dirty="0">
                <a:solidFill>
                  <a:srgbClr val="C00000"/>
                </a:solidFill>
              </a:rPr>
              <a:t>Výuka na stavebnictví a geodézii</a:t>
            </a:r>
          </a:p>
          <a:p>
            <a:pPr lvl="1"/>
            <a:r>
              <a:rPr lang="cs-CZ" dirty="0"/>
              <a:t>němčina a ruština jako volitelný předmět (NEJ x RUJ x SEM z mat a </a:t>
            </a:r>
            <a:r>
              <a:rPr lang="cs-CZ" dirty="0" err="1"/>
              <a:t>čjl</a:t>
            </a:r>
            <a:r>
              <a:rPr lang="cs-CZ" dirty="0"/>
              <a:t>) </a:t>
            </a:r>
          </a:p>
          <a:p>
            <a:pPr lvl="1"/>
            <a:r>
              <a:rPr lang="cs-CZ" dirty="0"/>
              <a:t>výuka v 1. a 2. ročníku</a:t>
            </a:r>
          </a:p>
          <a:p>
            <a:pPr lvl="1"/>
            <a:r>
              <a:rPr lang="cs-CZ" dirty="0"/>
              <a:t>volba z 1. ročníku zůstává i pro 2. ročník</a:t>
            </a:r>
          </a:p>
          <a:p>
            <a:endParaRPr lang="cs-CZ" sz="1100" dirty="0"/>
          </a:p>
          <a:p>
            <a:endParaRPr lang="cs-CZ" dirty="0"/>
          </a:p>
        </p:txBody>
      </p:sp>
      <p:sp>
        <p:nvSpPr>
          <p:cNvPr id="5" name="Tlačítko akce: Zpět nebo Předchozí 4">
            <a:hlinkClick r:id="" action="ppaction://hlinkshowjump?jump=previousslide" highlightClick="1"/>
          </p:cNvPr>
          <p:cNvSpPr/>
          <p:nvPr/>
        </p:nvSpPr>
        <p:spPr>
          <a:xfrm>
            <a:off x="7884000" y="6462000"/>
            <a:ext cx="396000" cy="396000"/>
          </a:xfrm>
          <a:prstGeom prst="actionButtonBackPrevious">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7" name="Tlačítko akce: Dopředu nebo Další 6">
            <a:hlinkClick r:id="" action="ppaction://hlinkshowjump?jump=nextslide" highlightClick="1"/>
          </p:cNvPr>
          <p:cNvSpPr/>
          <p:nvPr/>
        </p:nvSpPr>
        <p:spPr>
          <a:xfrm>
            <a:off x="8748000" y="6462000"/>
            <a:ext cx="396000" cy="396000"/>
          </a:xfrm>
          <a:prstGeom prst="actionButtonForwardNex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8" name="Tlačítko akce: Návrat 7">
            <a:hlinkClick r:id="" action="ppaction://noaction" highlightClick="1"/>
          </p:cNvPr>
          <p:cNvSpPr/>
          <p:nvPr/>
        </p:nvSpPr>
        <p:spPr>
          <a:xfrm>
            <a:off x="8316000" y="6462000"/>
            <a:ext cx="396000" cy="396000"/>
          </a:xfrm>
          <a:prstGeom prst="actionButtonReturn">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2557390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dirty="0"/>
              <a:t>PK cizích jazyků</a:t>
            </a:r>
          </a:p>
        </p:txBody>
      </p:sp>
      <p:sp>
        <p:nvSpPr>
          <p:cNvPr id="3" name="Zástupný symbol pro obsah 2"/>
          <p:cNvSpPr>
            <a:spLocks noGrp="1"/>
          </p:cNvSpPr>
          <p:nvPr>
            <p:ph idx="1"/>
          </p:nvPr>
        </p:nvSpPr>
        <p:spPr/>
        <p:txBody>
          <a:bodyPr/>
          <a:lstStyle/>
          <a:p>
            <a:r>
              <a:rPr lang="cs-CZ" b="1" dirty="0">
                <a:solidFill>
                  <a:srgbClr val="C00000"/>
                </a:solidFill>
              </a:rPr>
              <a:t>Učebnice</a:t>
            </a:r>
          </a:p>
          <a:p>
            <a:pPr lvl="1"/>
            <a:r>
              <a:rPr lang="cs-CZ" dirty="0"/>
              <a:t>Maturita </a:t>
            </a:r>
            <a:r>
              <a:rPr lang="cs-CZ" dirty="0" err="1"/>
              <a:t>Solutions</a:t>
            </a:r>
            <a:r>
              <a:rPr lang="cs-CZ" dirty="0"/>
              <a:t> (cca 800 Kč v 1. a 3. r.)</a:t>
            </a:r>
          </a:p>
          <a:p>
            <a:pPr lvl="1"/>
            <a:r>
              <a:rPr lang="cs-CZ" dirty="0"/>
              <a:t>Netzwerk (TL, cca 800 Kč v 1. r. a 3. r.)  </a:t>
            </a:r>
          </a:p>
          <a:p>
            <a:pPr marL="457200" lvl="1" indent="0">
              <a:buNone/>
            </a:pPr>
            <a:r>
              <a:rPr lang="cs-CZ" dirty="0"/>
              <a:t>   </a:t>
            </a:r>
            <a:r>
              <a:rPr lang="cs-CZ" dirty="0" err="1"/>
              <a:t>D.leicht</a:t>
            </a:r>
            <a:r>
              <a:rPr lang="cs-CZ" dirty="0"/>
              <a:t> (SG, 400 Kč v 1. a 2. r.)</a:t>
            </a:r>
          </a:p>
          <a:p>
            <a:pPr lvl="1"/>
            <a:r>
              <a:rPr lang="cs-CZ" dirty="0" err="1"/>
              <a:t>Snova</a:t>
            </a:r>
            <a:r>
              <a:rPr lang="cs-CZ" dirty="0"/>
              <a:t> </a:t>
            </a:r>
            <a:r>
              <a:rPr lang="cs-CZ" dirty="0" err="1"/>
              <a:t>Klass</a:t>
            </a:r>
            <a:r>
              <a:rPr lang="cs-CZ" dirty="0"/>
              <a:t>! (SG, 400 Kč v 1. a 2. r.)</a:t>
            </a:r>
            <a:endParaRPr lang="cs-CZ" sz="1100" dirty="0"/>
          </a:p>
          <a:p>
            <a:r>
              <a:rPr lang="cs-CZ" b="1" dirty="0">
                <a:solidFill>
                  <a:srgbClr val="C00000"/>
                </a:solidFill>
              </a:rPr>
              <a:t>Slovníky</a:t>
            </a:r>
            <a:r>
              <a:rPr lang="cs-CZ" dirty="0"/>
              <a:t> bez části o písemném projevu</a:t>
            </a:r>
          </a:p>
          <a:p>
            <a:endParaRPr lang="cs-CZ" sz="1100" dirty="0"/>
          </a:p>
          <a:p>
            <a:r>
              <a:rPr lang="cs-CZ" b="1" dirty="0">
                <a:solidFill>
                  <a:srgbClr val="C00000"/>
                </a:solidFill>
              </a:rPr>
              <a:t>Časopis </a:t>
            </a:r>
            <a:r>
              <a:rPr lang="cs-CZ" b="1" dirty="0" err="1">
                <a:solidFill>
                  <a:srgbClr val="C00000"/>
                </a:solidFill>
              </a:rPr>
              <a:t>Bridge</a:t>
            </a:r>
            <a:r>
              <a:rPr lang="cs-CZ" b="1" dirty="0">
                <a:solidFill>
                  <a:srgbClr val="C00000"/>
                </a:solidFill>
              </a:rPr>
              <a:t> </a:t>
            </a:r>
            <a:r>
              <a:rPr lang="cs-CZ" dirty="0"/>
              <a:t>(330 Kč/rok – příprava ke státní maturitě)</a:t>
            </a:r>
          </a:p>
          <a:p>
            <a:endParaRPr lang="cs-CZ" dirty="0"/>
          </a:p>
        </p:txBody>
      </p:sp>
      <p:sp>
        <p:nvSpPr>
          <p:cNvPr id="5" name="Tlačítko akce: Zpět nebo Předchozí 4">
            <a:hlinkClick r:id="" action="ppaction://hlinkshowjump?jump=previousslide" highlightClick="1"/>
          </p:cNvPr>
          <p:cNvSpPr/>
          <p:nvPr/>
        </p:nvSpPr>
        <p:spPr>
          <a:xfrm>
            <a:off x="7884000" y="6462000"/>
            <a:ext cx="396000" cy="396000"/>
          </a:xfrm>
          <a:prstGeom prst="actionButtonBackPrevious">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7" name="Tlačítko akce: Dopředu nebo Další 6">
            <a:hlinkClick r:id="" action="ppaction://hlinkshowjump?jump=nextslide" highlightClick="1"/>
          </p:cNvPr>
          <p:cNvSpPr/>
          <p:nvPr/>
        </p:nvSpPr>
        <p:spPr>
          <a:xfrm>
            <a:off x="8748000" y="6462000"/>
            <a:ext cx="396000" cy="396000"/>
          </a:xfrm>
          <a:prstGeom prst="actionButtonForwardNex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8" name="Tlačítko akce: Návrat 7">
            <a:hlinkClick r:id="" action="ppaction://noaction" highlightClick="1"/>
          </p:cNvPr>
          <p:cNvSpPr/>
          <p:nvPr/>
        </p:nvSpPr>
        <p:spPr>
          <a:xfrm>
            <a:off x="8316000" y="6462000"/>
            <a:ext cx="396000" cy="396000"/>
          </a:xfrm>
          <a:prstGeom prst="actionButtonReturn">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1229947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PK cizích jazyků</a:t>
            </a:r>
          </a:p>
        </p:txBody>
      </p:sp>
      <p:sp>
        <p:nvSpPr>
          <p:cNvPr id="3" name="Zástupný symbol pro obsah 2"/>
          <p:cNvSpPr>
            <a:spLocks noGrp="1"/>
          </p:cNvSpPr>
          <p:nvPr>
            <p:ph idx="1"/>
          </p:nvPr>
        </p:nvSpPr>
        <p:spPr/>
        <p:txBody>
          <a:bodyPr/>
          <a:lstStyle/>
          <a:p>
            <a:r>
              <a:rPr lang="cs-CZ" b="1" dirty="0">
                <a:solidFill>
                  <a:srgbClr val="C00000"/>
                </a:solidFill>
              </a:rPr>
              <a:t>Vstupní test</a:t>
            </a:r>
          </a:p>
          <a:p>
            <a:pPr marL="0" indent="0">
              <a:buNone/>
            </a:pPr>
            <a:r>
              <a:rPr lang="cs-CZ" dirty="0"/>
              <a:t>    1. A:  </a:t>
            </a:r>
            <a:r>
              <a:rPr lang="cs-CZ" dirty="0">
                <a:sym typeface="Symbol"/>
              </a:rPr>
              <a:t> </a:t>
            </a:r>
            <a:r>
              <a:rPr lang="cs-CZ" dirty="0">
                <a:solidFill>
                  <a:srgbClr val="C00000"/>
                </a:solidFill>
                <a:sym typeface="Symbol"/>
              </a:rPr>
              <a:t>3,25</a:t>
            </a:r>
            <a:r>
              <a:rPr lang="cs-CZ" dirty="0">
                <a:sym typeface="Symbol"/>
              </a:rPr>
              <a:t>	</a:t>
            </a:r>
            <a:r>
              <a:rPr lang="cs-CZ" dirty="0"/>
              <a:t>1. B:   </a:t>
            </a:r>
            <a:r>
              <a:rPr lang="cs-CZ" dirty="0">
                <a:sym typeface="Symbol"/>
              </a:rPr>
              <a:t> </a:t>
            </a:r>
            <a:r>
              <a:rPr lang="cs-CZ" dirty="0">
                <a:solidFill>
                  <a:srgbClr val="C00000"/>
                </a:solidFill>
                <a:sym typeface="Symbol"/>
              </a:rPr>
              <a:t>3,2	</a:t>
            </a:r>
            <a:r>
              <a:rPr lang="cs-CZ" dirty="0"/>
              <a:t>1. C:    </a:t>
            </a:r>
            <a:r>
              <a:rPr lang="cs-CZ" dirty="0">
                <a:sym typeface="Symbol"/>
              </a:rPr>
              <a:t> </a:t>
            </a:r>
            <a:r>
              <a:rPr lang="cs-CZ" dirty="0">
                <a:solidFill>
                  <a:srgbClr val="C00000"/>
                </a:solidFill>
                <a:sym typeface="Symbol"/>
              </a:rPr>
              <a:t>3,1</a:t>
            </a:r>
            <a:endParaRPr lang="cs-CZ" dirty="0"/>
          </a:p>
          <a:p>
            <a:pPr>
              <a:buNone/>
            </a:pPr>
            <a:r>
              <a:rPr lang="cs-CZ" dirty="0"/>
              <a:t>	1. G:   </a:t>
            </a:r>
            <a:r>
              <a:rPr lang="cs-CZ" dirty="0">
                <a:sym typeface="Symbol"/>
              </a:rPr>
              <a:t> </a:t>
            </a:r>
            <a:r>
              <a:rPr lang="cs-CZ" dirty="0">
                <a:solidFill>
                  <a:srgbClr val="C00000"/>
                </a:solidFill>
                <a:sym typeface="Symbol"/>
              </a:rPr>
              <a:t>3,55</a:t>
            </a:r>
            <a:r>
              <a:rPr lang="cs-CZ" dirty="0"/>
              <a:t>	1. L:   </a:t>
            </a:r>
            <a:r>
              <a:rPr lang="cs-CZ" dirty="0">
                <a:sym typeface="Symbol"/>
              </a:rPr>
              <a:t> </a:t>
            </a:r>
            <a:r>
              <a:rPr lang="cs-CZ" dirty="0">
                <a:solidFill>
                  <a:srgbClr val="C00000"/>
                </a:solidFill>
                <a:sym typeface="Symbol"/>
              </a:rPr>
              <a:t>2,85</a:t>
            </a:r>
          </a:p>
          <a:p>
            <a:pPr>
              <a:buNone/>
            </a:pPr>
            <a:endParaRPr lang="cs-CZ" sz="1200" dirty="0">
              <a:sym typeface="Symbol"/>
            </a:endParaRPr>
          </a:p>
          <a:p>
            <a:r>
              <a:rPr lang="cs-CZ" b="1" dirty="0">
                <a:solidFill>
                  <a:srgbClr val="C00000"/>
                </a:solidFill>
              </a:rPr>
              <a:t>Mezinárodní cena vévody z Edinburghu</a:t>
            </a:r>
          </a:p>
          <a:p>
            <a:pPr lvl="1"/>
            <a:r>
              <a:rPr lang="cs-CZ" dirty="0"/>
              <a:t>program pro mladé lidi ve věku 14–24</a:t>
            </a:r>
          </a:p>
          <a:p>
            <a:pPr lvl="1"/>
            <a:r>
              <a:rPr lang="cs-CZ" dirty="0"/>
              <a:t>pravidelně plní aktivity v oblasti rozvíjení talentu, sportu a dobrovolnictví, účastní se dobrodružné expedice</a:t>
            </a:r>
          </a:p>
          <a:p>
            <a:pPr lvl="1"/>
            <a:r>
              <a:rPr lang="cs-CZ" dirty="0"/>
              <a:t>mezinárodně uznávaný certifikát</a:t>
            </a:r>
          </a:p>
        </p:txBody>
      </p:sp>
      <p:sp>
        <p:nvSpPr>
          <p:cNvPr id="4" name="Tlačítko akce: Zpět nebo Předchozí 3">
            <a:hlinkClick r:id="" action="ppaction://hlinkshowjump?jump=previousslide" highlightClick="1"/>
          </p:cNvPr>
          <p:cNvSpPr/>
          <p:nvPr/>
        </p:nvSpPr>
        <p:spPr>
          <a:xfrm>
            <a:off x="7884000" y="6462000"/>
            <a:ext cx="396000" cy="396000"/>
          </a:xfrm>
          <a:prstGeom prst="actionButtonBackPrevious">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5" name="Tlačítko akce: Dopředu nebo Další 4">
            <a:hlinkClick r:id="" action="ppaction://hlinkshowjump?jump=nextslide" highlightClick="1"/>
          </p:cNvPr>
          <p:cNvSpPr/>
          <p:nvPr/>
        </p:nvSpPr>
        <p:spPr>
          <a:xfrm>
            <a:off x="8748000" y="6462000"/>
            <a:ext cx="396000" cy="396000"/>
          </a:xfrm>
          <a:prstGeom prst="actionButtonForwardNex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6" name="Tlačítko akce: Návrat 5">
            <a:hlinkClick r:id="" action="ppaction://noaction" highlightClick="1"/>
          </p:cNvPr>
          <p:cNvSpPr/>
          <p:nvPr/>
        </p:nvSpPr>
        <p:spPr>
          <a:xfrm>
            <a:off x="8316000" y="6462000"/>
            <a:ext cx="396000" cy="396000"/>
          </a:xfrm>
          <a:prstGeom prst="actionButtonReturn">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pic>
        <p:nvPicPr>
          <p:cNvPr id="7" name="Obrázek 6" descr="http://stav-ova.cz/wp-content/uploads/2015/05/DOEA_INT_PROUD_TO_DELIVER.jpg">
            <a:hlinkClick r:id="rId2"/>
          </p:cNvPr>
          <p:cNvPicPr/>
          <p:nvPr/>
        </p:nvPicPr>
        <p:blipFill>
          <a:blip r:embed="rId3" cstate="print"/>
          <a:srcRect/>
          <a:stretch>
            <a:fillRect/>
          </a:stretch>
        </p:blipFill>
        <p:spPr bwMode="auto">
          <a:xfrm>
            <a:off x="6628836" y="2852936"/>
            <a:ext cx="2095500" cy="714375"/>
          </a:xfrm>
          <a:prstGeom prst="rect">
            <a:avLst/>
          </a:prstGeom>
          <a:noFill/>
          <a:ln w="9525">
            <a:noFill/>
            <a:miter lim="800000"/>
            <a:headEnd/>
            <a:tailEnd/>
          </a:ln>
        </p:spPr>
      </p:pic>
    </p:spTree>
    <p:extLst>
      <p:ext uri="{BB962C8B-B14F-4D97-AF65-F5344CB8AC3E}">
        <p14:creationId xmlns:p14="http://schemas.microsoft.com/office/powerpoint/2010/main" val="9867080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PK cizích jazyků</a:t>
            </a:r>
          </a:p>
        </p:txBody>
      </p:sp>
      <p:sp>
        <p:nvSpPr>
          <p:cNvPr id="3" name="Zástupný symbol pro obsah 2"/>
          <p:cNvSpPr>
            <a:spLocks noGrp="1"/>
          </p:cNvSpPr>
          <p:nvPr>
            <p:ph idx="1"/>
          </p:nvPr>
        </p:nvSpPr>
        <p:spPr>
          <a:xfrm>
            <a:off x="315310" y="1700808"/>
            <a:ext cx="8568488" cy="4536504"/>
          </a:xfrm>
        </p:spPr>
        <p:txBody>
          <a:bodyPr/>
          <a:lstStyle/>
          <a:p>
            <a:r>
              <a:rPr lang="cs-CZ" sz="2700" dirty="0"/>
              <a:t>moderní </a:t>
            </a:r>
            <a:r>
              <a:rPr lang="cs-CZ" sz="2700" b="1" dirty="0"/>
              <a:t>jazykové multimediální učebny</a:t>
            </a:r>
          </a:p>
          <a:p>
            <a:r>
              <a:rPr lang="cs-CZ" sz="2700" dirty="0"/>
              <a:t>konverzační </a:t>
            </a:r>
            <a:r>
              <a:rPr lang="cs-CZ" sz="2700" b="1" dirty="0"/>
              <a:t>soutěže</a:t>
            </a:r>
            <a:r>
              <a:rPr lang="cs-CZ" sz="2700" dirty="0"/>
              <a:t> z ANJ a NEJ</a:t>
            </a:r>
          </a:p>
          <a:p>
            <a:r>
              <a:rPr lang="cs-CZ" sz="2700" dirty="0"/>
              <a:t>zahraniční </a:t>
            </a:r>
            <a:r>
              <a:rPr lang="cs-CZ" sz="2700" b="1" dirty="0"/>
              <a:t>exkurze </a:t>
            </a:r>
            <a:r>
              <a:rPr lang="cs-CZ" sz="2700" dirty="0"/>
              <a:t>-</a:t>
            </a:r>
            <a:r>
              <a:rPr lang="cs-CZ" sz="2700" b="1" dirty="0"/>
              <a:t> </a:t>
            </a:r>
            <a:r>
              <a:rPr lang="cs-CZ" sz="2700" dirty="0"/>
              <a:t>předvánoční Vídeň, jaro Berlín</a:t>
            </a:r>
          </a:p>
          <a:p>
            <a:r>
              <a:rPr lang="cs-CZ" sz="2700" dirty="0"/>
              <a:t>přípravné </a:t>
            </a:r>
            <a:r>
              <a:rPr lang="cs-CZ" sz="2700" b="1" dirty="0"/>
              <a:t>kurzy k mezinárodním zkouškám:              </a:t>
            </a:r>
            <a:r>
              <a:rPr lang="cs-CZ" sz="2700" dirty="0"/>
              <a:t>FCE (B2), Zertifikat Deutsch (B1) – spolupráce s JŠ Cloverleaf na cvičném testování a certifikaci, certifikát je možno využít pro náhradu maturitní zkoušky na úrovni ANJ B2, NEJ B1</a:t>
            </a:r>
          </a:p>
          <a:p>
            <a:r>
              <a:rPr lang="cs-CZ" sz="2700" dirty="0"/>
              <a:t>tandemová výuka s rodilým mluvčím v 2. a 3. ročníku</a:t>
            </a:r>
            <a:endParaRPr lang="cs-CZ" dirty="0"/>
          </a:p>
        </p:txBody>
      </p:sp>
      <p:sp>
        <p:nvSpPr>
          <p:cNvPr id="4" name="Tlačítko akce: Zpět nebo Předchozí 3">
            <a:hlinkClick r:id="" action="ppaction://hlinkshowjump?jump=previousslide" highlightClick="1"/>
          </p:cNvPr>
          <p:cNvSpPr/>
          <p:nvPr/>
        </p:nvSpPr>
        <p:spPr>
          <a:xfrm>
            <a:off x="7884000" y="6462000"/>
            <a:ext cx="396000" cy="396000"/>
          </a:xfrm>
          <a:prstGeom prst="actionButtonBackPrevious">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5" name="Tlačítko akce: Dopředu nebo Další 4">
            <a:hlinkClick r:id="" action="ppaction://hlinkshowjump?jump=nextslide" highlightClick="1"/>
          </p:cNvPr>
          <p:cNvSpPr/>
          <p:nvPr/>
        </p:nvSpPr>
        <p:spPr>
          <a:xfrm>
            <a:off x="8748000" y="6462000"/>
            <a:ext cx="396000" cy="396000"/>
          </a:xfrm>
          <a:prstGeom prst="actionButtonForwardNex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6" name="Tlačítko akce: Návrat 5">
            <a:hlinkClick r:id="" action="ppaction://noaction" highlightClick="1"/>
          </p:cNvPr>
          <p:cNvSpPr/>
          <p:nvPr/>
        </p:nvSpPr>
        <p:spPr>
          <a:xfrm>
            <a:off x="8316000" y="6462000"/>
            <a:ext cx="396000" cy="396000"/>
          </a:xfrm>
          <a:prstGeom prst="actionButtonReturn">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41910430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Nadpis 1"/>
          <p:cNvSpPr>
            <a:spLocks noGrp="1"/>
          </p:cNvSpPr>
          <p:nvPr>
            <p:ph type="title"/>
          </p:nvPr>
        </p:nvSpPr>
        <p:spPr/>
        <p:txBody>
          <a:bodyPr/>
          <a:lstStyle/>
          <a:p>
            <a:r>
              <a:rPr lang="cs-CZ" dirty="0"/>
              <a:t>Studijní obory</a:t>
            </a:r>
          </a:p>
        </p:txBody>
      </p:sp>
      <p:sp>
        <p:nvSpPr>
          <p:cNvPr id="29699" name="Zástupný symbol pro obsah 2"/>
          <p:cNvSpPr>
            <a:spLocks noGrp="1"/>
          </p:cNvSpPr>
          <p:nvPr>
            <p:ph idx="1"/>
          </p:nvPr>
        </p:nvSpPr>
        <p:spPr/>
        <p:txBody>
          <a:bodyPr/>
          <a:lstStyle/>
          <a:p>
            <a:pPr lvl="1">
              <a:buFont typeface="Arial" pitchFamily="34" charset="0"/>
              <a:buChar char="•"/>
            </a:pPr>
            <a:endParaRPr lang="cs-CZ" sz="1000" dirty="0"/>
          </a:p>
          <a:p>
            <a:pPr lvl="1">
              <a:buFont typeface="Arial" pitchFamily="34" charset="0"/>
              <a:buChar char="•"/>
            </a:pPr>
            <a:r>
              <a:rPr lang="cs-CZ" sz="4800" dirty="0"/>
              <a:t>Stavebnictví</a:t>
            </a:r>
          </a:p>
          <a:p>
            <a:pPr lvl="1">
              <a:buFont typeface="Arial" pitchFamily="34" charset="0"/>
              <a:buChar char="•"/>
            </a:pPr>
            <a:endParaRPr lang="cs-CZ" sz="2400" dirty="0"/>
          </a:p>
          <a:p>
            <a:pPr lvl="1">
              <a:buFont typeface="Arial" pitchFamily="34" charset="0"/>
              <a:buChar char="•"/>
            </a:pPr>
            <a:r>
              <a:rPr lang="cs-CZ" sz="4800" dirty="0"/>
              <a:t>Technické lyceum</a:t>
            </a:r>
          </a:p>
          <a:p>
            <a:pPr lvl="1">
              <a:buFont typeface="Arial" pitchFamily="34" charset="0"/>
              <a:buChar char="•"/>
            </a:pPr>
            <a:endParaRPr lang="cs-CZ" sz="2400" dirty="0"/>
          </a:p>
          <a:p>
            <a:pPr lvl="1">
              <a:buFont typeface="Arial" pitchFamily="34" charset="0"/>
              <a:buChar char="•"/>
            </a:pPr>
            <a:r>
              <a:rPr lang="cs-CZ" sz="4800" dirty="0"/>
              <a:t>Geodézie</a:t>
            </a:r>
          </a:p>
        </p:txBody>
      </p:sp>
      <p:sp>
        <p:nvSpPr>
          <p:cNvPr id="5" name="Tlačítko akce: Zpět nebo Předchozí 4">
            <a:hlinkClick r:id="" action="ppaction://hlinkshowjump?jump=previousslide" highlightClick="1"/>
          </p:cNvPr>
          <p:cNvSpPr/>
          <p:nvPr/>
        </p:nvSpPr>
        <p:spPr>
          <a:xfrm>
            <a:off x="8316000" y="6462000"/>
            <a:ext cx="396000" cy="396000"/>
          </a:xfrm>
          <a:prstGeom prst="actionButtonBackPrevious">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6" name="Tlačítko akce: Dopředu nebo Další 5">
            <a:hlinkClick r:id="" action="ppaction://hlinkshowjump?jump=nextslide" highlightClick="1"/>
          </p:cNvPr>
          <p:cNvSpPr/>
          <p:nvPr/>
        </p:nvSpPr>
        <p:spPr>
          <a:xfrm>
            <a:off x="8748000" y="6462000"/>
            <a:ext cx="396000" cy="396000"/>
          </a:xfrm>
          <a:prstGeom prst="actionButtonForwardNex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Tree>
  </p:cSld>
  <p:clrMapOvr>
    <a:masterClrMapping/>
  </p:clrMapOvr>
  <p:transition advTm="12000"/>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PK přírodovědných předmětů</a:t>
            </a:r>
          </a:p>
        </p:txBody>
      </p:sp>
      <p:sp>
        <p:nvSpPr>
          <p:cNvPr id="3" name="Zástupný symbol pro obsah 2"/>
          <p:cNvSpPr>
            <a:spLocks noGrp="1"/>
          </p:cNvSpPr>
          <p:nvPr>
            <p:ph idx="1"/>
          </p:nvPr>
        </p:nvSpPr>
        <p:spPr>
          <a:xfrm>
            <a:off x="285719" y="1556792"/>
            <a:ext cx="8678769" cy="4680520"/>
          </a:xfrm>
        </p:spPr>
        <p:txBody>
          <a:bodyPr/>
          <a:lstStyle/>
          <a:p>
            <a:r>
              <a:rPr lang="cs-CZ" sz="2600" b="1" dirty="0"/>
              <a:t>Předměty: </a:t>
            </a:r>
            <a:r>
              <a:rPr lang="cs-CZ" sz="2600" dirty="0"/>
              <a:t>matematika			MAT</a:t>
            </a:r>
          </a:p>
          <a:p>
            <a:pPr marL="0" indent="0">
              <a:buNone/>
            </a:pPr>
            <a:r>
              <a:rPr lang="cs-CZ" sz="2600" dirty="0"/>
              <a:t>		  fyzika				FYZ</a:t>
            </a:r>
          </a:p>
          <a:p>
            <a:pPr marL="0" indent="0">
              <a:buNone/>
            </a:pPr>
            <a:r>
              <a:rPr lang="cs-CZ" sz="2600" dirty="0"/>
              <a:t>		  chemie, chemie a ekologie	CHE, CHEK</a:t>
            </a:r>
          </a:p>
          <a:p>
            <a:pPr marL="0" indent="0">
              <a:buNone/>
            </a:pPr>
            <a:r>
              <a:rPr lang="cs-CZ" sz="2600" dirty="0"/>
              <a:t>		  biologie				BIE</a:t>
            </a:r>
          </a:p>
          <a:p>
            <a:pPr marL="0" indent="0">
              <a:buNone/>
            </a:pPr>
            <a:r>
              <a:rPr lang="cs-CZ" sz="2600" dirty="0"/>
              <a:t>		  deskriptivní geometrie		DEG</a:t>
            </a:r>
          </a:p>
          <a:p>
            <a:pPr marL="0" indent="0">
              <a:buNone/>
            </a:pPr>
            <a:endParaRPr lang="cs-CZ" sz="500" dirty="0"/>
          </a:p>
          <a:p>
            <a:r>
              <a:rPr lang="cs-CZ" sz="2600" b="1" dirty="0"/>
              <a:t>Předseda:  </a:t>
            </a:r>
            <a:r>
              <a:rPr lang="cs-CZ" sz="2600" dirty="0"/>
              <a:t>Mgr. Vítězslav Myška	</a:t>
            </a:r>
          </a:p>
          <a:p>
            <a:endParaRPr lang="cs-CZ" sz="500" dirty="0"/>
          </a:p>
          <a:p>
            <a:r>
              <a:rPr lang="cs-CZ" sz="2600" b="1" dirty="0"/>
              <a:t>Členové:</a:t>
            </a:r>
            <a:r>
              <a:rPr lang="cs-CZ" sz="2600" dirty="0"/>
              <a:t>	</a:t>
            </a:r>
            <a:r>
              <a:rPr lang="cs-CZ" sz="2400" dirty="0"/>
              <a:t> Mgr. Vladana Adamcová 	 Mgr. Iveta Kišková 			 Mgr. Lenka Kvapilová 	 Mgr. Marek Klečka 			 PaedDr. Zdeňka Klečková	 Mgr. Jana Montágová 		 Mgr. Renáta Nevečeřalová  Mgr. Jana Pytlíková</a:t>
            </a:r>
          </a:p>
          <a:p>
            <a:pPr>
              <a:buNone/>
            </a:pPr>
            <a:r>
              <a:rPr lang="cs-CZ" sz="2600" dirty="0"/>
              <a:t>				</a:t>
            </a:r>
          </a:p>
          <a:p>
            <a:pPr>
              <a:buNone/>
            </a:pPr>
            <a:r>
              <a:rPr lang="cs-CZ" sz="2600" dirty="0"/>
              <a:t>				</a:t>
            </a:r>
            <a:endParaRPr lang="cs-CZ" dirty="0"/>
          </a:p>
        </p:txBody>
      </p:sp>
      <p:sp>
        <p:nvSpPr>
          <p:cNvPr id="4" name="Tlačítko akce: Zpět nebo Předchozí 3">
            <a:hlinkClick r:id="" action="ppaction://hlinkshowjump?jump=previousslide" highlightClick="1"/>
          </p:cNvPr>
          <p:cNvSpPr/>
          <p:nvPr/>
        </p:nvSpPr>
        <p:spPr>
          <a:xfrm>
            <a:off x="7884000" y="6462000"/>
            <a:ext cx="396000" cy="396000"/>
          </a:xfrm>
          <a:prstGeom prst="actionButtonBackPrevious">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5" name="Tlačítko akce: Dopředu nebo Další 4">
            <a:hlinkClick r:id="" action="ppaction://hlinkshowjump?jump=nextslide" highlightClick="1"/>
          </p:cNvPr>
          <p:cNvSpPr/>
          <p:nvPr/>
        </p:nvSpPr>
        <p:spPr>
          <a:xfrm>
            <a:off x="8748000" y="6462000"/>
            <a:ext cx="396000" cy="396000"/>
          </a:xfrm>
          <a:prstGeom prst="actionButtonForwardNex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6" name="Tlačítko akce: Návrat 5">
            <a:hlinkClick r:id="rId2" action="ppaction://hlinksldjump" highlightClick="1"/>
          </p:cNvPr>
          <p:cNvSpPr/>
          <p:nvPr/>
        </p:nvSpPr>
        <p:spPr>
          <a:xfrm>
            <a:off x="8316000" y="6462000"/>
            <a:ext cx="396000" cy="396000"/>
          </a:xfrm>
          <a:prstGeom prst="actionButtonReturn">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PK přírodovědných předmětů</a:t>
            </a:r>
          </a:p>
        </p:txBody>
      </p:sp>
      <p:sp>
        <p:nvSpPr>
          <p:cNvPr id="3" name="Zástupný symbol pro obsah 2"/>
          <p:cNvSpPr>
            <a:spLocks noGrp="1"/>
          </p:cNvSpPr>
          <p:nvPr>
            <p:ph idx="1"/>
          </p:nvPr>
        </p:nvSpPr>
        <p:spPr/>
        <p:txBody>
          <a:bodyPr/>
          <a:lstStyle/>
          <a:p>
            <a:r>
              <a:rPr lang="cs-CZ" b="1" dirty="0">
                <a:solidFill>
                  <a:srgbClr val="C00000"/>
                </a:solidFill>
              </a:rPr>
              <a:t>Maturitní předměty </a:t>
            </a:r>
          </a:p>
          <a:p>
            <a:pPr marL="914400" lvl="1" indent="-457200"/>
            <a:r>
              <a:rPr lang="cs-CZ" b="1" dirty="0"/>
              <a:t>MATEMATIKA</a:t>
            </a:r>
            <a:r>
              <a:rPr lang="cs-CZ" dirty="0"/>
              <a:t> – je jedním ze dvou volitelných předmětů u státní maturity</a:t>
            </a:r>
          </a:p>
          <a:p>
            <a:pPr marL="914400" lvl="1" indent="-457200"/>
            <a:r>
              <a:rPr lang="cs-CZ" b="1" dirty="0"/>
              <a:t>FYZIKA</a:t>
            </a:r>
            <a:r>
              <a:rPr lang="cs-CZ" dirty="0"/>
              <a:t> – volitelná na TL</a:t>
            </a:r>
          </a:p>
          <a:p>
            <a:pPr marL="914400" lvl="1" indent="-457200"/>
            <a:endParaRPr lang="cs-CZ" sz="1600" dirty="0"/>
          </a:p>
          <a:p>
            <a:pPr marL="514350" indent="-457200"/>
            <a:r>
              <a:rPr lang="cs-CZ" b="1" dirty="0">
                <a:solidFill>
                  <a:srgbClr val="C00000"/>
                </a:solidFill>
              </a:rPr>
              <a:t>Pomůcky – dle požadavků vyučujících</a:t>
            </a:r>
          </a:p>
          <a:p>
            <a:pPr lvl="1"/>
            <a:r>
              <a:rPr lang="cs-CZ" dirty="0"/>
              <a:t>psací a rýsovací potřeby, sešity</a:t>
            </a:r>
          </a:p>
          <a:p>
            <a:pPr lvl="1"/>
            <a:r>
              <a:rPr lang="cs-CZ" dirty="0"/>
              <a:t>učebnice, sbírky</a:t>
            </a:r>
          </a:p>
          <a:p>
            <a:pPr lvl="1"/>
            <a:r>
              <a:rPr lang="cs-CZ" dirty="0"/>
              <a:t>studijní materiály STUMA – web</a:t>
            </a:r>
          </a:p>
          <a:p>
            <a:pPr lvl="1"/>
            <a:r>
              <a:rPr lang="cs-CZ" dirty="0"/>
              <a:t>kalkulačky (</a:t>
            </a:r>
            <a:r>
              <a:rPr lang="cs-CZ" b="1" dirty="0"/>
              <a:t>ne mobil!</a:t>
            </a:r>
            <a:r>
              <a:rPr lang="cs-CZ" dirty="0"/>
              <a:t>)</a:t>
            </a:r>
          </a:p>
          <a:p>
            <a:pPr lvl="1">
              <a:buFont typeface="Wingdings" pitchFamily="2" charset="2"/>
              <a:buChar char="Ø"/>
            </a:pPr>
            <a:endParaRPr lang="cs-CZ" sz="3200" dirty="0">
              <a:latin typeface="Calibri" pitchFamily="34" charset="0"/>
            </a:endParaRPr>
          </a:p>
          <a:p>
            <a:pPr lvl="5">
              <a:buNone/>
            </a:pPr>
            <a:endParaRPr lang="cs-CZ" sz="3200" dirty="0">
              <a:latin typeface="Calibri" pitchFamily="34" charset="0"/>
            </a:endParaRPr>
          </a:p>
        </p:txBody>
      </p:sp>
      <p:sp>
        <p:nvSpPr>
          <p:cNvPr id="4" name="Tlačítko akce: Zpět nebo Předchozí 3">
            <a:hlinkClick r:id="" action="ppaction://hlinkshowjump?jump=previousslide" highlightClick="1"/>
          </p:cNvPr>
          <p:cNvSpPr/>
          <p:nvPr/>
        </p:nvSpPr>
        <p:spPr>
          <a:xfrm>
            <a:off x="7884000" y="6462000"/>
            <a:ext cx="396000" cy="396000"/>
          </a:xfrm>
          <a:prstGeom prst="actionButtonBackPrevious">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5" name="Tlačítko akce: Dopředu nebo Další 4">
            <a:hlinkClick r:id="" action="ppaction://hlinkshowjump?jump=nextslide" highlightClick="1"/>
          </p:cNvPr>
          <p:cNvSpPr/>
          <p:nvPr/>
        </p:nvSpPr>
        <p:spPr>
          <a:xfrm>
            <a:off x="8748000" y="6462000"/>
            <a:ext cx="396000" cy="396000"/>
          </a:xfrm>
          <a:prstGeom prst="actionButtonForwardNex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6" name="Tlačítko akce: Návrat 5">
            <a:hlinkClick r:id="rId2" action="ppaction://hlinksldjump" highlightClick="1"/>
          </p:cNvPr>
          <p:cNvSpPr/>
          <p:nvPr/>
        </p:nvSpPr>
        <p:spPr>
          <a:xfrm>
            <a:off x="8316000" y="6462000"/>
            <a:ext cx="396000" cy="396000"/>
          </a:xfrm>
          <a:prstGeom prst="actionButtonReturn">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1401774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PK přírodovědných předmětů</a:t>
            </a:r>
          </a:p>
        </p:txBody>
      </p:sp>
      <p:sp>
        <p:nvSpPr>
          <p:cNvPr id="3" name="Zástupný symbol pro obsah 2"/>
          <p:cNvSpPr>
            <a:spLocks noGrp="1"/>
          </p:cNvSpPr>
          <p:nvPr>
            <p:ph idx="1"/>
          </p:nvPr>
        </p:nvSpPr>
        <p:spPr>
          <a:xfrm>
            <a:off x="179512" y="1628800"/>
            <a:ext cx="8784976" cy="4680520"/>
          </a:xfrm>
        </p:spPr>
        <p:txBody>
          <a:bodyPr/>
          <a:lstStyle/>
          <a:p>
            <a:pPr>
              <a:buNone/>
            </a:pPr>
            <a:r>
              <a:rPr lang="cs-CZ" b="1" dirty="0">
                <a:solidFill>
                  <a:srgbClr val="C00000"/>
                </a:solidFill>
                <a:latin typeface="Calibri" pitchFamily="34" charset="0"/>
              </a:rPr>
              <a:t>MATEMATIKA – náročnost – nutné:</a:t>
            </a:r>
          </a:p>
          <a:p>
            <a:r>
              <a:rPr lang="cs-CZ" b="1" dirty="0"/>
              <a:t>systematická domácí příprava</a:t>
            </a:r>
            <a:r>
              <a:rPr lang="cs-CZ" b="1" dirty="0">
                <a:solidFill>
                  <a:srgbClr val="C00000"/>
                </a:solidFill>
              </a:rPr>
              <a:t> </a:t>
            </a:r>
            <a:r>
              <a:rPr lang="cs-CZ" b="1" dirty="0"/>
              <a:t>–</a:t>
            </a:r>
            <a:r>
              <a:rPr lang="cs-CZ" b="1" dirty="0">
                <a:solidFill>
                  <a:srgbClr val="C00000"/>
                </a:solidFill>
              </a:rPr>
              <a:t> </a:t>
            </a:r>
            <a:r>
              <a:rPr lang="cs-CZ" dirty="0"/>
              <a:t>domácí sešity, přípravy na webu</a:t>
            </a:r>
          </a:p>
          <a:p>
            <a:r>
              <a:rPr lang="cs-CZ" b="1" dirty="0"/>
              <a:t>konzultace –</a:t>
            </a:r>
            <a:r>
              <a:rPr lang="cs-CZ" dirty="0"/>
              <a:t> konzultační hodiny, individuální domluva</a:t>
            </a:r>
          </a:p>
          <a:p>
            <a:r>
              <a:rPr lang="cs-CZ" b="1" dirty="0"/>
              <a:t>opakování učiva - </a:t>
            </a:r>
            <a:r>
              <a:rPr lang="cs-CZ" dirty="0"/>
              <a:t>kurz ve škole dle zájmu </a:t>
            </a:r>
          </a:p>
          <a:p>
            <a:pPr lvl="1"/>
            <a:r>
              <a:rPr lang="cs-CZ" dirty="0"/>
              <a:t>placené doučování pro zájemce, přihlášky u vyučujících matematiky</a:t>
            </a:r>
          </a:p>
          <a:p>
            <a:pPr lvl="1"/>
            <a:r>
              <a:rPr lang="cs-CZ" dirty="0"/>
              <a:t>realizaci posoudíme ve čtvrtletí dle aktuálního stavu</a:t>
            </a:r>
          </a:p>
          <a:p>
            <a:pPr lvl="1"/>
            <a:r>
              <a:rPr lang="cs-CZ" b="1" dirty="0"/>
              <a:t>soukromé doučování </a:t>
            </a:r>
            <a:r>
              <a:rPr lang="cs-CZ" dirty="0"/>
              <a:t>(nedoporučujeme studenty)</a:t>
            </a:r>
          </a:p>
          <a:p>
            <a:pPr lvl="1">
              <a:buFont typeface="Wingdings" pitchFamily="2" charset="2"/>
              <a:buChar char="Ø"/>
            </a:pPr>
            <a:endParaRPr lang="cs-CZ" sz="2800" dirty="0">
              <a:latin typeface="Calibri" pitchFamily="34" charset="0"/>
            </a:endParaRPr>
          </a:p>
          <a:p>
            <a:pPr lvl="5">
              <a:buFont typeface="Wingdings" pitchFamily="2" charset="2"/>
              <a:buChar char="Ø"/>
            </a:pPr>
            <a:endParaRPr lang="cs-CZ" sz="3200" dirty="0">
              <a:latin typeface="Calibri" pitchFamily="34" charset="0"/>
            </a:endParaRPr>
          </a:p>
        </p:txBody>
      </p:sp>
      <p:sp>
        <p:nvSpPr>
          <p:cNvPr id="4" name="Tlačítko akce: Zpět nebo Předchozí 3">
            <a:hlinkClick r:id="" action="ppaction://hlinkshowjump?jump=previousslide" highlightClick="1"/>
          </p:cNvPr>
          <p:cNvSpPr/>
          <p:nvPr/>
        </p:nvSpPr>
        <p:spPr>
          <a:xfrm>
            <a:off x="7884000" y="6462000"/>
            <a:ext cx="396000" cy="396000"/>
          </a:xfrm>
          <a:prstGeom prst="actionButtonBackPrevious">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5" name="Tlačítko akce: Dopředu nebo Další 4">
            <a:hlinkClick r:id="" action="ppaction://hlinkshowjump?jump=nextslide" highlightClick="1"/>
          </p:cNvPr>
          <p:cNvSpPr/>
          <p:nvPr/>
        </p:nvSpPr>
        <p:spPr>
          <a:xfrm>
            <a:off x="8748000" y="6462000"/>
            <a:ext cx="396000" cy="396000"/>
          </a:xfrm>
          <a:prstGeom prst="actionButtonForwardNex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6" name="Tlačítko akce: Návrat 5">
            <a:hlinkClick r:id="rId2" action="ppaction://hlinksldjump" highlightClick="1"/>
          </p:cNvPr>
          <p:cNvSpPr/>
          <p:nvPr/>
        </p:nvSpPr>
        <p:spPr>
          <a:xfrm>
            <a:off x="8316000" y="6462000"/>
            <a:ext cx="396000" cy="396000"/>
          </a:xfrm>
          <a:prstGeom prst="actionButtonReturn">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5242598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PK přírodovědných předmětů</a:t>
            </a:r>
          </a:p>
        </p:txBody>
      </p:sp>
      <p:sp>
        <p:nvSpPr>
          <p:cNvPr id="3" name="Zástupný symbol pro obsah 2"/>
          <p:cNvSpPr>
            <a:spLocks noGrp="1"/>
          </p:cNvSpPr>
          <p:nvPr>
            <p:ph idx="1"/>
          </p:nvPr>
        </p:nvSpPr>
        <p:spPr>
          <a:xfrm>
            <a:off x="238003" y="1556792"/>
            <a:ext cx="8534752" cy="4680520"/>
          </a:xfrm>
        </p:spPr>
        <p:txBody>
          <a:bodyPr/>
          <a:lstStyle/>
          <a:p>
            <a:r>
              <a:rPr lang="cs-CZ" b="1" dirty="0">
                <a:solidFill>
                  <a:srgbClr val="C00000"/>
                </a:solidFill>
              </a:rPr>
              <a:t>Soutěže</a:t>
            </a:r>
          </a:p>
          <a:p>
            <a:pPr lvl="1"/>
            <a:r>
              <a:rPr lang="cs-CZ" b="1" dirty="0"/>
              <a:t>matematická soutěž pro střední odborné školy -</a:t>
            </a:r>
            <a:r>
              <a:rPr lang="cs-CZ" dirty="0"/>
              <a:t> školní a celostátní kolo</a:t>
            </a:r>
          </a:p>
          <a:p>
            <a:pPr lvl="1"/>
            <a:r>
              <a:rPr lang="cs-CZ" b="1" dirty="0"/>
              <a:t>fyzikální olympiáda –</a:t>
            </a:r>
            <a:r>
              <a:rPr lang="cs-CZ" dirty="0"/>
              <a:t> školní a oblastní kolo</a:t>
            </a:r>
          </a:p>
          <a:p>
            <a:r>
              <a:rPr lang="cs-CZ" b="1" dirty="0">
                <a:solidFill>
                  <a:srgbClr val="C00000"/>
                </a:solidFill>
              </a:rPr>
              <a:t>Vstupní prověrka</a:t>
            </a:r>
          </a:p>
          <a:p>
            <a:pPr lvl="1"/>
            <a:r>
              <a:rPr lang="cs-CZ" dirty="0"/>
              <a:t>příklady ZŠ - </a:t>
            </a:r>
            <a:r>
              <a:rPr lang="cs-CZ" b="1" dirty="0"/>
              <a:t>24 bodů </a:t>
            </a:r>
            <a:r>
              <a:rPr lang="cs-CZ" dirty="0"/>
              <a:t>celkem</a:t>
            </a:r>
          </a:p>
          <a:p>
            <a:pPr lvl="1"/>
            <a:r>
              <a:rPr lang="cs-CZ" dirty="0"/>
              <a:t>výsledky - průměr bodů na žáka: </a:t>
            </a:r>
            <a:r>
              <a:rPr lang="cs-CZ" b="1" dirty="0">
                <a:solidFill>
                  <a:srgbClr val="C00000"/>
                </a:solidFill>
              </a:rPr>
              <a:t>11,93 b/49%</a:t>
            </a:r>
            <a:r>
              <a:rPr lang="cs-CZ" dirty="0"/>
              <a:t> (</a:t>
            </a:r>
            <a:r>
              <a:rPr lang="cs-CZ" sz="2000" dirty="0"/>
              <a:t>vloni </a:t>
            </a:r>
            <a:r>
              <a:rPr lang="cs-CZ" sz="2000" b="1" dirty="0"/>
              <a:t>9,76 b</a:t>
            </a:r>
            <a:r>
              <a:rPr lang="cs-CZ" dirty="0"/>
              <a:t>)</a:t>
            </a:r>
          </a:p>
          <a:p>
            <a:pPr marL="400050" lvl="1" indent="0">
              <a:buNone/>
            </a:pPr>
            <a:r>
              <a:rPr lang="cs-CZ" b="1" dirty="0"/>
              <a:t>   </a:t>
            </a:r>
            <a:r>
              <a:rPr lang="cs-CZ" dirty="0"/>
              <a:t>1. A:  </a:t>
            </a:r>
            <a:r>
              <a:rPr lang="cs-CZ" dirty="0">
                <a:sym typeface="Symbol"/>
              </a:rPr>
              <a:t></a:t>
            </a:r>
            <a:r>
              <a:rPr lang="cs-CZ" dirty="0">
                <a:solidFill>
                  <a:srgbClr val="C00000"/>
                </a:solidFill>
                <a:sym typeface="Symbol"/>
              </a:rPr>
              <a:t>13</a:t>
            </a:r>
            <a:r>
              <a:rPr lang="cs-CZ" dirty="0">
                <a:solidFill>
                  <a:srgbClr val="C00000"/>
                </a:solidFill>
              </a:rPr>
              <a:t>,1 b</a:t>
            </a:r>
            <a:r>
              <a:rPr lang="cs-CZ" dirty="0"/>
              <a:t>	1. B:  </a:t>
            </a:r>
            <a:r>
              <a:rPr lang="cs-CZ" dirty="0">
                <a:sym typeface="Symbol"/>
              </a:rPr>
              <a:t></a:t>
            </a:r>
            <a:r>
              <a:rPr lang="cs-CZ" dirty="0">
                <a:solidFill>
                  <a:srgbClr val="C00000"/>
                </a:solidFill>
                <a:sym typeface="Symbol"/>
              </a:rPr>
              <a:t>12</a:t>
            </a:r>
            <a:r>
              <a:rPr lang="cs-CZ" dirty="0">
                <a:solidFill>
                  <a:srgbClr val="C00000"/>
                </a:solidFill>
              </a:rPr>
              <a:t>,6 b</a:t>
            </a:r>
            <a:r>
              <a:rPr lang="cs-CZ" dirty="0"/>
              <a:t>    1. C:</a:t>
            </a:r>
            <a:r>
              <a:rPr lang="cs-CZ" dirty="0">
                <a:sym typeface="Symbol"/>
              </a:rPr>
              <a:t>  </a:t>
            </a:r>
            <a:r>
              <a:rPr lang="cs-CZ" dirty="0">
                <a:solidFill>
                  <a:srgbClr val="C00000"/>
                </a:solidFill>
                <a:sym typeface="Symbol"/>
              </a:rPr>
              <a:t>14,3 </a:t>
            </a:r>
            <a:r>
              <a:rPr lang="cs-CZ" dirty="0">
                <a:solidFill>
                  <a:srgbClr val="C00000"/>
                </a:solidFill>
              </a:rPr>
              <a:t>b</a:t>
            </a:r>
            <a:r>
              <a:rPr lang="cs-CZ" dirty="0"/>
              <a:t> </a:t>
            </a:r>
          </a:p>
          <a:p>
            <a:pPr marL="400050" lvl="1" indent="0">
              <a:buNone/>
            </a:pPr>
            <a:r>
              <a:rPr lang="cs-CZ" dirty="0"/>
              <a:t>   1. L:  </a:t>
            </a:r>
            <a:r>
              <a:rPr lang="cs-CZ" dirty="0">
                <a:sym typeface="Symbol"/>
              </a:rPr>
              <a:t></a:t>
            </a:r>
            <a:r>
              <a:rPr lang="cs-CZ" dirty="0">
                <a:solidFill>
                  <a:srgbClr val="C00000"/>
                </a:solidFill>
                <a:sym typeface="Symbol"/>
              </a:rPr>
              <a:t>11,9</a:t>
            </a:r>
            <a:r>
              <a:rPr lang="cs-CZ" dirty="0">
                <a:solidFill>
                  <a:srgbClr val="C00000"/>
                </a:solidFill>
              </a:rPr>
              <a:t> b </a:t>
            </a:r>
            <a:r>
              <a:rPr lang="cs-CZ" dirty="0"/>
              <a:t>        1. G: </a:t>
            </a:r>
            <a:r>
              <a:rPr lang="cs-CZ" dirty="0">
                <a:sym typeface="Symbol"/>
              </a:rPr>
              <a:t>  </a:t>
            </a:r>
            <a:r>
              <a:rPr lang="cs-CZ" dirty="0">
                <a:solidFill>
                  <a:srgbClr val="C00000"/>
                </a:solidFill>
                <a:sym typeface="Symbol"/>
              </a:rPr>
              <a:t>7,3 b</a:t>
            </a:r>
            <a:r>
              <a:rPr lang="cs-CZ" dirty="0">
                <a:solidFill>
                  <a:srgbClr val="C00000"/>
                </a:solidFill>
              </a:rPr>
              <a:t> </a:t>
            </a:r>
          </a:p>
          <a:p>
            <a:pPr marL="0" indent="0">
              <a:buNone/>
            </a:pPr>
            <a:r>
              <a:rPr lang="cs-CZ" b="1" dirty="0">
                <a:latin typeface="Calibri" pitchFamily="34" charset="0"/>
              </a:rPr>
              <a:t>      </a:t>
            </a:r>
            <a:endParaRPr lang="cs-CZ" dirty="0">
              <a:latin typeface="Calibri" pitchFamily="34" charset="0"/>
            </a:endParaRPr>
          </a:p>
          <a:p>
            <a:pPr lvl="1"/>
            <a:endParaRPr lang="cs-CZ" dirty="0">
              <a:latin typeface="Calibri" pitchFamily="34" charset="0"/>
            </a:endParaRPr>
          </a:p>
          <a:p>
            <a:pPr lvl="1">
              <a:buFont typeface="Wingdings" pitchFamily="2" charset="2"/>
              <a:buChar char="Ø"/>
            </a:pPr>
            <a:endParaRPr lang="cs-CZ" sz="3600" dirty="0">
              <a:latin typeface="Calibri" pitchFamily="34" charset="0"/>
            </a:endParaRPr>
          </a:p>
          <a:p>
            <a:pPr lvl="1">
              <a:buFont typeface="Wingdings" pitchFamily="2" charset="2"/>
              <a:buChar char="Ø"/>
            </a:pPr>
            <a:endParaRPr lang="cs-CZ" sz="3200" dirty="0">
              <a:latin typeface="Calibri" pitchFamily="34" charset="0"/>
            </a:endParaRPr>
          </a:p>
          <a:p>
            <a:pPr lvl="5">
              <a:buFont typeface="Wingdings" pitchFamily="2" charset="2"/>
              <a:buChar char="Ø"/>
            </a:pPr>
            <a:endParaRPr lang="cs-CZ" sz="3200" dirty="0">
              <a:latin typeface="Calibri" pitchFamily="34" charset="0"/>
            </a:endParaRPr>
          </a:p>
        </p:txBody>
      </p:sp>
      <p:sp>
        <p:nvSpPr>
          <p:cNvPr id="4" name="Tlačítko akce: Zpět nebo Předchozí 3">
            <a:hlinkClick r:id="" action="ppaction://hlinkshowjump?jump=previousslide" highlightClick="1"/>
          </p:cNvPr>
          <p:cNvSpPr/>
          <p:nvPr/>
        </p:nvSpPr>
        <p:spPr>
          <a:xfrm>
            <a:off x="7884000" y="6462000"/>
            <a:ext cx="396000" cy="396000"/>
          </a:xfrm>
          <a:prstGeom prst="actionButtonBackPrevious">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5" name="Tlačítko akce: Dopředu nebo Další 4">
            <a:hlinkClick r:id="" action="ppaction://hlinkshowjump?jump=nextslide" highlightClick="1"/>
          </p:cNvPr>
          <p:cNvSpPr/>
          <p:nvPr/>
        </p:nvSpPr>
        <p:spPr>
          <a:xfrm>
            <a:off x="8748000" y="6462000"/>
            <a:ext cx="396000" cy="396000"/>
          </a:xfrm>
          <a:prstGeom prst="actionButtonForwardNex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6" name="Tlačítko akce: Návrat 5">
            <a:hlinkClick r:id="rId2" action="ppaction://hlinksldjump" highlightClick="1"/>
          </p:cNvPr>
          <p:cNvSpPr/>
          <p:nvPr/>
        </p:nvSpPr>
        <p:spPr>
          <a:xfrm>
            <a:off x="8316000" y="6462000"/>
            <a:ext cx="396000" cy="396000"/>
          </a:xfrm>
          <a:prstGeom prst="actionButtonReturn">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9011002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PK výpočetní techniky</a:t>
            </a:r>
          </a:p>
        </p:txBody>
      </p:sp>
      <p:sp>
        <p:nvSpPr>
          <p:cNvPr id="3" name="Zástupný symbol pro obsah 2"/>
          <p:cNvSpPr>
            <a:spLocks noGrp="1"/>
          </p:cNvSpPr>
          <p:nvPr>
            <p:ph idx="1"/>
          </p:nvPr>
        </p:nvSpPr>
        <p:spPr>
          <a:xfrm>
            <a:off x="303628" y="1628800"/>
            <a:ext cx="8678768" cy="4680520"/>
          </a:xfrm>
        </p:spPr>
        <p:txBody>
          <a:bodyPr/>
          <a:lstStyle/>
          <a:p>
            <a:r>
              <a:rPr lang="cs-CZ" sz="2600" b="1" dirty="0"/>
              <a:t>Předměty: </a:t>
            </a:r>
            <a:r>
              <a:rPr lang="cs-CZ" sz="2400" dirty="0"/>
              <a:t>informační a komunikační technologie       ICT</a:t>
            </a:r>
          </a:p>
          <a:p>
            <a:pPr marL="0" indent="0">
              <a:buNone/>
            </a:pPr>
            <a:r>
              <a:rPr lang="cs-CZ" sz="2400" dirty="0"/>
              <a:t> 		   CAD systémy (AutoCAD , ArchiCAD)           CAD</a:t>
            </a:r>
          </a:p>
          <a:p>
            <a:pPr marL="0" indent="0">
              <a:buNone/>
            </a:pPr>
            <a:r>
              <a:rPr lang="cs-CZ" sz="2400" dirty="0"/>
              <a:t>		   počítačová grafika 		                PCG</a:t>
            </a:r>
          </a:p>
          <a:p>
            <a:pPr marL="0" indent="0">
              <a:buNone/>
            </a:pPr>
            <a:r>
              <a:rPr lang="cs-CZ" sz="2400" dirty="0"/>
              <a:t>                               </a:t>
            </a:r>
          </a:p>
          <a:p>
            <a:pPr marL="0" indent="0">
              <a:buNone/>
            </a:pPr>
            <a:endParaRPr lang="cs-CZ" sz="500" dirty="0"/>
          </a:p>
          <a:p>
            <a:r>
              <a:rPr lang="cs-CZ" sz="2600" b="1" dirty="0"/>
              <a:t>Předseda:  </a:t>
            </a:r>
            <a:r>
              <a:rPr lang="cs-CZ" sz="2600" dirty="0"/>
              <a:t>Mgr. Simona Průdková 	</a:t>
            </a:r>
          </a:p>
          <a:p>
            <a:endParaRPr lang="cs-CZ" sz="500" dirty="0"/>
          </a:p>
          <a:p>
            <a:r>
              <a:rPr lang="cs-CZ" sz="2600" b="1" dirty="0"/>
              <a:t>Členové:   </a:t>
            </a:r>
            <a:r>
              <a:rPr lang="cs-CZ" sz="2400" dirty="0"/>
              <a:t>Ing. Jitka Hanková          Ing. Markéta Kubicová </a:t>
            </a:r>
          </a:p>
          <a:p>
            <a:pPr marL="0" indent="0">
              <a:buNone/>
            </a:pPr>
            <a:r>
              <a:rPr lang="cs-CZ" sz="2400" dirty="0"/>
              <a:t>		  Ing. Linda Lindovská </a:t>
            </a:r>
          </a:p>
          <a:p>
            <a:pPr marL="0" indent="0">
              <a:buNone/>
            </a:pPr>
            <a:r>
              <a:rPr lang="cs-CZ" sz="2400" dirty="0"/>
              <a:t>                      RNDr. Vladislav Obdržálek </a:t>
            </a:r>
          </a:p>
          <a:p>
            <a:pPr marL="0" indent="0">
              <a:buNone/>
            </a:pPr>
            <a:r>
              <a:rPr lang="cs-CZ" sz="2400" dirty="0"/>
              <a:t>                      Ing. Barbora Ondráčková	 </a:t>
            </a:r>
          </a:p>
          <a:p>
            <a:pPr marL="0" indent="0">
              <a:buNone/>
            </a:pPr>
            <a:r>
              <a:rPr lang="cs-CZ" sz="2400" dirty="0"/>
              <a:t>		  Mgr. Lenka Pastorová 	</a:t>
            </a:r>
            <a:r>
              <a:rPr lang="cs-CZ" sz="2400" dirty="0" err="1"/>
              <a:t>MSc</a:t>
            </a:r>
            <a:r>
              <a:rPr lang="cs-CZ" sz="2400" dirty="0"/>
              <a:t>. Martin Valenta</a:t>
            </a:r>
          </a:p>
          <a:p>
            <a:pPr marL="0" indent="0">
              <a:buNone/>
            </a:pPr>
            <a:r>
              <a:rPr lang="cs-CZ" sz="2600" dirty="0"/>
              <a:t>			</a:t>
            </a:r>
          </a:p>
          <a:p>
            <a:pPr marL="0" indent="0">
              <a:buNone/>
            </a:pPr>
            <a:r>
              <a:rPr lang="cs-CZ" sz="2600" dirty="0"/>
              <a:t>		</a:t>
            </a:r>
          </a:p>
          <a:p>
            <a:pPr marL="0" indent="0">
              <a:buNone/>
            </a:pPr>
            <a:r>
              <a:rPr lang="cs-CZ" sz="2600" dirty="0"/>
              <a:t>					    	    	   		           		   </a:t>
            </a:r>
          </a:p>
          <a:p>
            <a:pPr marL="0" indent="0">
              <a:buNone/>
            </a:pPr>
            <a:r>
              <a:rPr lang="cs-CZ" sz="2600" dirty="0"/>
              <a:t>           </a:t>
            </a:r>
          </a:p>
          <a:p>
            <a:pPr marL="0" indent="0">
              <a:buNone/>
            </a:pPr>
            <a:r>
              <a:rPr lang="cs-CZ" sz="2600" dirty="0"/>
              <a:t>		 			 			</a:t>
            </a:r>
            <a:endParaRPr lang="cs-CZ"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dirty="0"/>
              <a:t>PK výpočetní techniky</a:t>
            </a:r>
          </a:p>
        </p:txBody>
      </p:sp>
      <p:sp>
        <p:nvSpPr>
          <p:cNvPr id="3" name="Zástupný symbol pro obsah 2"/>
          <p:cNvSpPr>
            <a:spLocks noGrp="1"/>
          </p:cNvSpPr>
          <p:nvPr>
            <p:ph idx="1"/>
          </p:nvPr>
        </p:nvSpPr>
        <p:spPr/>
        <p:txBody>
          <a:bodyPr/>
          <a:lstStyle/>
          <a:p>
            <a:pPr lvl="0"/>
            <a:r>
              <a:rPr lang="cs-CZ" b="1" dirty="0">
                <a:solidFill>
                  <a:srgbClr val="C00000"/>
                </a:solidFill>
              </a:rPr>
              <a:t>Technické podmínky</a:t>
            </a:r>
          </a:p>
          <a:p>
            <a:pPr marL="1214437" lvl="1" indent="-457200">
              <a:tabLst>
                <a:tab pos="357188" algn="l"/>
              </a:tabLst>
            </a:pPr>
            <a:r>
              <a:rPr lang="cs-CZ" dirty="0"/>
              <a:t>3 počítačové učebny po 18 PC s dataprojektory </a:t>
            </a:r>
          </a:p>
          <a:p>
            <a:pPr marL="1214437" lvl="1" indent="-457200">
              <a:tabLst>
                <a:tab pos="357188" algn="l"/>
              </a:tabLst>
            </a:pPr>
            <a:r>
              <a:rPr lang="cs-CZ" dirty="0"/>
              <a:t>2 rýsovny po 18 PC, každá s plotrem a dataprojektorem</a:t>
            </a:r>
          </a:p>
          <a:p>
            <a:pPr marL="1214437" lvl="1" indent="-457200">
              <a:tabLst>
                <a:tab pos="357188" algn="l"/>
              </a:tabLst>
            </a:pPr>
            <a:r>
              <a:rPr lang="cs-CZ" dirty="0"/>
              <a:t>4 multimediální učebny </a:t>
            </a:r>
          </a:p>
          <a:p>
            <a:pPr marL="1214437" lvl="1" indent="-457200">
              <a:tabLst>
                <a:tab pos="357188" algn="l"/>
              </a:tabLst>
            </a:pPr>
            <a:r>
              <a:rPr lang="cs-CZ" dirty="0"/>
              <a:t>učebna přírodovědných předmětů (30 PC)</a:t>
            </a:r>
          </a:p>
          <a:p>
            <a:pPr marL="1214437" lvl="1" indent="-457200">
              <a:tabLst>
                <a:tab pos="357188" algn="l"/>
              </a:tabLst>
            </a:pPr>
            <a:r>
              <a:rPr lang="cs-CZ" dirty="0"/>
              <a:t>v každé kmenové třídě dataprojektor a počítač</a:t>
            </a:r>
          </a:p>
          <a:p>
            <a:pPr marL="1214437" lvl="1" indent="-457200">
              <a:tabLst>
                <a:tab pos="357188" algn="l"/>
              </a:tabLst>
            </a:pPr>
            <a:r>
              <a:rPr lang="cs-CZ" dirty="0"/>
              <a:t>6 PC na chodbě s připojením na Internet</a:t>
            </a:r>
          </a:p>
          <a:p>
            <a:pPr marL="1214437" lvl="1" indent="-457200">
              <a:tabLst>
                <a:tab pos="357188" algn="l"/>
              </a:tabLst>
            </a:pPr>
            <a:r>
              <a:rPr lang="cs-CZ" dirty="0"/>
              <a:t>jazyková učebna (16 PC)</a:t>
            </a:r>
          </a:p>
          <a:p>
            <a:endParaRPr lang="cs-CZ" dirty="0"/>
          </a:p>
        </p:txBody>
      </p:sp>
      <p:sp>
        <p:nvSpPr>
          <p:cNvPr id="5" name="Tlačítko akce: Zpět nebo Předchozí 4">
            <a:hlinkClick r:id="" action="ppaction://hlinkshowjump?jump=previousslide" highlightClick="1"/>
          </p:cNvPr>
          <p:cNvSpPr/>
          <p:nvPr/>
        </p:nvSpPr>
        <p:spPr>
          <a:xfrm>
            <a:off x="7884000" y="6462000"/>
            <a:ext cx="396000" cy="396000"/>
          </a:xfrm>
          <a:prstGeom prst="actionButtonBackPrevious">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6" name="Tlačítko akce: Dopředu nebo Další 5">
            <a:hlinkClick r:id="" action="ppaction://hlinkshowjump?jump=nextslide" highlightClick="1"/>
          </p:cNvPr>
          <p:cNvSpPr/>
          <p:nvPr/>
        </p:nvSpPr>
        <p:spPr>
          <a:xfrm>
            <a:off x="8748000" y="6462000"/>
            <a:ext cx="396000" cy="396000"/>
          </a:xfrm>
          <a:prstGeom prst="actionButtonForwardNex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7" name="Tlačítko akce: Návrat 6">
            <a:hlinkClick r:id="rId2" action="ppaction://hlinksldjump" highlightClick="1"/>
          </p:cNvPr>
          <p:cNvSpPr/>
          <p:nvPr/>
        </p:nvSpPr>
        <p:spPr>
          <a:xfrm>
            <a:off x="8316000" y="6462000"/>
            <a:ext cx="396000" cy="396000"/>
          </a:xfrm>
          <a:prstGeom prst="actionButtonReturn">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2702035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dirty="0"/>
              <a:t>PK výpočetní techniky</a:t>
            </a:r>
          </a:p>
        </p:txBody>
      </p:sp>
      <p:sp>
        <p:nvSpPr>
          <p:cNvPr id="3" name="Zástupný symbol pro obsah 2"/>
          <p:cNvSpPr>
            <a:spLocks noGrp="1"/>
          </p:cNvSpPr>
          <p:nvPr>
            <p:ph idx="1"/>
          </p:nvPr>
        </p:nvSpPr>
        <p:spPr>
          <a:xfrm>
            <a:off x="285720" y="1556792"/>
            <a:ext cx="8534752" cy="4680519"/>
          </a:xfrm>
        </p:spPr>
        <p:txBody>
          <a:bodyPr/>
          <a:lstStyle/>
          <a:p>
            <a:pPr lvl="0"/>
            <a:r>
              <a:rPr lang="cs-CZ" b="1" dirty="0">
                <a:solidFill>
                  <a:srgbClr val="C00000"/>
                </a:solidFill>
              </a:rPr>
              <a:t>Předměty</a:t>
            </a:r>
            <a:endParaRPr lang="cs-CZ" sz="1000" b="1" dirty="0"/>
          </a:p>
          <a:p>
            <a:pPr marL="357187" lvl="0" indent="0">
              <a:buNone/>
              <a:tabLst>
                <a:tab pos="357188" algn="l"/>
              </a:tabLst>
            </a:pPr>
            <a:r>
              <a:rPr lang="cs-CZ" b="1" dirty="0"/>
              <a:t>ICT (Informační a komunikační technologie)</a:t>
            </a:r>
          </a:p>
          <a:p>
            <a:pPr marL="534988" lvl="0" indent="-179388">
              <a:buNone/>
              <a:tabLst>
                <a:tab pos="357188" algn="l"/>
              </a:tabLst>
            </a:pPr>
            <a:r>
              <a:rPr lang="cs-CZ" sz="2400" dirty="0"/>
              <a:t>1. ročník: základy hardware, MS Office, Internet</a:t>
            </a:r>
          </a:p>
          <a:p>
            <a:pPr marL="357187" lvl="0" indent="0">
              <a:spcBef>
                <a:spcPts val="0"/>
              </a:spcBef>
              <a:buNone/>
              <a:tabLst>
                <a:tab pos="357188" algn="l"/>
              </a:tabLst>
            </a:pPr>
            <a:r>
              <a:rPr lang="cs-CZ" sz="2400" dirty="0"/>
              <a:t>               PC s 64 bitovou verzi operačního systému</a:t>
            </a:r>
          </a:p>
          <a:p>
            <a:pPr marL="357187" lvl="0" indent="0">
              <a:spcBef>
                <a:spcPts val="0"/>
              </a:spcBef>
              <a:buNone/>
              <a:tabLst>
                <a:tab pos="357188" algn="l"/>
              </a:tabLst>
            </a:pPr>
            <a:r>
              <a:rPr lang="cs-CZ" sz="2400" dirty="0"/>
              <a:t>2. ročník: počítačová grafika, multimédia, databáze</a:t>
            </a:r>
          </a:p>
          <a:p>
            <a:pPr marL="357187" lvl="0" indent="0">
              <a:spcBef>
                <a:spcPts val="0"/>
              </a:spcBef>
              <a:buNone/>
              <a:tabLst>
                <a:tab pos="357188" algn="l"/>
              </a:tabLst>
            </a:pPr>
            <a:r>
              <a:rPr lang="cs-CZ" sz="2400" dirty="0"/>
              <a:t>3. ročník (TL): programování (Python)</a:t>
            </a:r>
          </a:p>
          <a:p>
            <a:pPr marL="357187" lvl="0" indent="0">
              <a:spcBef>
                <a:spcPts val="0"/>
              </a:spcBef>
              <a:buNone/>
              <a:tabLst>
                <a:tab pos="357188" algn="l"/>
              </a:tabLst>
            </a:pPr>
            <a:r>
              <a:rPr lang="cs-CZ" sz="2400" dirty="0"/>
              <a:t>4. ročník (TL): tvorba www, multimédia, opakování</a:t>
            </a:r>
          </a:p>
          <a:p>
            <a:pPr marL="357187" lvl="0" indent="0">
              <a:spcBef>
                <a:spcPts val="0"/>
              </a:spcBef>
              <a:buNone/>
              <a:tabLst>
                <a:tab pos="357188" algn="l"/>
              </a:tabLst>
            </a:pPr>
            <a:endParaRPr lang="cs-CZ" sz="200" dirty="0"/>
          </a:p>
          <a:p>
            <a:pPr marL="357187" lvl="0" indent="0">
              <a:buNone/>
              <a:tabLst>
                <a:tab pos="357188" algn="l"/>
              </a:tabLst>
            </a:pPr>
            <a:r>
              <a:rPr lang="cs-CZ" b="1" dirty="0"/>
              <a:t>CAD systémy, PCG počítačová grafika </a:t>
            </a:r>
          </a:p>
          <a:p>
            <a:pPr marL="355600" lvl="0" indent="0">
              <a:buNone/>
              <a:tabLst>
                <a:tab pos="357188" algn="l"/>
              </a:tabLst>
            </a:pPr>
            <a:r>
              <a:rPr lang="cs-CZ" sz="2400" dirty="0"/>
              <a:t>obor stavebnictví: 1. - 4. ročník  </a:t>
            </a:r>
          </a:p>
          <a:p>
            <a:pPr marL="355600" lvl="0" indent="0">
              <a:spcBef>
                <a:spcPts val="0"/>
              </a:spcBef>
              <a:buNone/>
              <a:tabLst>
                <a:tab pos="357188" algn="l"/>
              </a:tabLst>
            </a:pPr>
            <a:r>
              <a:rPr lang="cs-CZ" sz="2400" dirty="0"/>
              <a:t>obor technické lyceum: 1., 3. - 4. ročník</a:t>
            </a:r>
          </a:p>
          <a:p>
            <a:pPr marL="357187" lvl="0" indent="0">
              <a:spcBef>
                <a:spcPts val="0"/>
              </a:spcBef>
              <a:buNone/>
              <a:tabLst>
                <a:tab pos="357188" algn="l"/>
              </a:tabLst>
            </a:pPr>
            <a:r>
              <a:rPr lang="cs-CZ" sz="2400" dirty="0"/>
              <a:t>programy AutoCAD 2023, ArchiCAD verze 26</a:t>
            </a:r>
          </a:p>
        </p:txBody>
      </p:sp>
      <p:sp>
        <p:nvSpPr>
          <p:cNvPr id="5" name="Tlačítko akce: Zpět nebo Předchozí 4">
            <a:hlinkClick r:id="" action="ppaction://hlinkshowjump?jump=previousslide" highlightClick="1"/>
          </p:cNvPr>
          <p:cNvSpPr/>
          <p:nvPr/>
        </p:nvSpPr>
        <p:spPr>
          <a:xfrm>
            <a:off x="7884000" y="6462000"/>
            <a:ext cx="396000" cy="396000"/>
          </a:xfrm>
          <a:prstGeom prst="actionButtonBackPrevious">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6" name="Tlačítko akce: Dopředu nebo Další 5">
            <a:hlinkClick r:id="" action="ppaction://hlinkshowjump?jump=nextslide" highlightClick="1"/>
          </p:cNvPr>
          <p:cNvSpPr/>
          <p:nvPr/>
        </p:nvSpPr>
        <p:spPr>
          <a:xfrm>
            <a:off x="8748000" y="6462000"/>
            <a:ext cx="396000" cy="396000"/>
          </a:xfrm>
          <a:prstGeom prst="actionButtonForwardNex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7" name="Tlačítko akce: Návrat 6">
            <a:hlinkClick r:id="rId2" action="ppaction://hlinksldjump" highlightClick="1"/>
          </p:cNvPr>
          <p:cNvSpPr/>
          <p:nvPr/>
        </p:nvSpPr>
        <p:spPr>
          <a:xfrm>
            <a:off x="8316000" y="6462000"/>
            <a:ext cx="396000" cy="396000"/>
          </a:xfrm>
          <a:prstGeom prst="actionButtonReturn">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8283729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dirty="0"/>
              <a:t>PK výpočetní techniky</a:t>
            </a:r>
          </a:p>
        </p:txBody>
      </p:sp>
      <p:sp>
        <p:nvSpPr>
          <p:cNvPr id="3" name="Zástupný symbol pro obsah 2"/>
          <p:cNvSpPr>
            <a:spLocks noGrp="1"/>
          </p:cNvSpPr>
          <p:nvPr>
            <p:ph idx="1"/>
          </p:nvPr>
        </p:nvSpPr>
        <p:spPr>
          <a:xfrm>
            <a:off x="285720" y="1714488"/>
            <a:ext cx="8678768" cy="4522823"/>
          </a:xfrm>
        </p:spPr>
        <p:txBody>
          <a:bodyPr/>
          <a:lstStyle/>
          <a:p>
            <a:pPr lvl="0"/>
            <a:r>
              <a:rPr lang="cs-CZ" dirty="0">
                <a:hlinkClick r:id="rId2"/>
              </a:rPr>
              <a:t>www.cegra.cz</a:t>
            </a:r>
            <a:r>
              <a:rPr lang="cs-CZ" dirty="0"/>
              <a:t>  …distributor programu</a:t>
            </a:r>
          </a:p>
          <a:p>
            <a:pPr lvl="0"/>
            <a:endParaRPr lang="cs-CZ" sz="1000" dirty="0"/>
          </a:p>
          <a:p>
            <a:pPr lvl="0"/>
            <a:r>
              <a:rPr lang="cs-CZ" b="1" dirty="0">
                <a:solidFill>
                  <a:srgbClr val="C00000"/>
                </a:solidFill>
              </a:rPr>
              <a:t>Systémové požadavky na PC </a:t>
            </a:r>
            <a:r>
              <a:rPr lang="cs-CZ" dirty="0">
                <a:solidFill>
                  <a:srgbClr val="C00000"/>
                </a:solidFill>
              </a:rPr>
              <a:t>(pro ArchiCAD v26)</a:t>
            </a:r>
          </a:p>
          <a:p>
            <a:pPr marL="1214437" lvl="1" indent="-457200">
              <a:tabLst>
                <a:tab pos="357188" algn="l"/>
              </a:tabLst>
            </a:pPr>
            <a:r>
              <a:rPr lang="cs-CZ" b="1" dirty="0"/>
              <a:t>64 bitový operační systém</a:t>
            </a:r>
            <a:r>
              <a:rPr lang="cs-CZ" dirty="0"/>
              <a:t>: WIN 10</a:t>
            </a:r>
          </a:p>
          <a:p>
            <a:pPr marL="1214437" lvl="1" indent="-457200">
              <a:tabLst>
                <a:tab pos="357188" algn="l"/>
              </a:tabLst>
            </a:pPr>
            <a:r>
              <a:rPr lang="cs-CZ" dirty="0"/>
              <a:t>64 bitový procesor (4 a více jader, např. Intel i5)</a:t>
            </a:r>
          </a:p>
          <a:p>
            <a:pPr marL="1214437" lvl="1" indent="-457200">
              <a:tabLst>
                <a:tab pos="357188" algn="l"/>
              </a:tabLst>
            </a:pPr>
            <a:r>
              <a:rPr lang="cs-CZ" dirty="0"/>
              <a:t>paměť RAM 16 GB (a více doporučeno)</a:t>
            </a:r>
          </a:p>
          <a:p>
            <a:pPr marL="1214437" lvl="1" indent="-457200">
              <a:tabLst>
                <a:tab pos="357188" algn="l"/>
              </a:tabLst>
            </a:pPr>
            <a:r>
              <a:rPr lang="cs-CZ" dirty="0"/>
              <a:t>grafická karta se samostatnou pamětí min. 2 GB (doporučeno 4 GB)</a:t>
            </a:r>
          </a:p>
          <a:p>
            <a:pPr marL="1214437" lvl="1" indent="-457200">
              <a:tabLst>
                <a:tab pos="357188" algn="l"/>
              </a:tabLst>
            </a:pPr>
            <a:r>
              <a:rPr lang="cs-CZ" dirty="0"/>
              <a:t>monitor 1920 x 1080 </a:t>
            </a:r>
            <a:r>
              <a:rPr lang="cs-CZ" dirty="0" err="1"/>
              <a:t>px</a:t>
            </a:r>
            <a:r>
              <a:rPr lang="cs-CZ" dirty="0"/>
              <a:t> a více</a:t>
            </a:r>
          </a:p>
        </p:txBody>
      </p:sp>
      <p:sp>
        <p:nvSpPr>
          <p:cNvPr id="5" name="Tlačítko akce: Zpět nebo Předchozí 4">
            <a:hlinkClick r:id="" action="ppaction://hlinkshowjump?jump=previousslide" highlightClick="1"/>
          </p:cNvPr>
          <p:cNvSpPr/>
          <p:nvPr/>
        </p:nvSpPr>
        <p:spPr>
          <a:xfrm>
            <a:off x="7884000" y="6462000"/>
            <a:ext cx="396000" cy="396000"/>
          </a:xfrm>
          <a:prstGeom prst="actionButtonBackPrevious">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6" name="Tlačítko akce: Dopředu nebo Další 5">
            <a:hlinkClick r:id="" action="ppaction://hlinkshowjump?jump=nextslide" highlightClick="1"/>
          </p:cNvPr>
          <p:cNvSpPr/>
          <p:nvPr/>
        </p:nvSpPr>
        <p:spPr>
          <a:xfrm>
            <a:off x="8748000" y="6462000"/>
            <a:ext cx="396000" cy="396000"/>
          </a:xfrm>
          <a:prstGeom prst="actionButtonForwardNex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7" name="Tlačítko akce: Návrat 6">
            <a:hlinkClick r:id="rId3" action="ppaction://hlinksldjump" highlightClick="1"/>
          </p:cNvPr>
          <p:cNvSpPr/>
          <p:nvPr/>
        </p:nvSpPr>
        <p:spPr>
          <a:xfrm>
            <a:off x="8316000" y="6462000"/>
            <a:ext cx="396000" cy="396000"/>
          </a:xfrm>
          <a:prstGeom prst="actionButtonReturn">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1872681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lstStyle/>
          <a:p>
            <a:r>
              <a:rPr lang="cs-CZ" dirty="0"/>
              <a:t>PK geodézie</a:t>
            </a:r>
          </a:p>
        </p:txBody>
      </p:sp>
      <p:sp>
        <p:nvSpPr>
          <p:cNvPr id="4" name="Zástupný symbol pro obsah 3"/>
          <p:cNvSpPr>
            <a:spLocks noGrp="1"/>
          </p:cNvSpPr>
          <p:nvPr>
            <p:ph idx="1"/>
          </p:nvPr>
        </p:nvSpPr>
        <p:spPr>
          <a:xfrm>
            <a:off x="285720" y="1714488"/>
            <a:ext cx="8390736" cy="4450815"/>
          </a:xfrm>
        </p:spPr>
        <p:txBody>
          <a:bodyPr/>
          <a:lstStyle/>
          <a:p>
            <a:r>
              <a:rPr lang="cs-CZ" sz="2600" b="1" dirty="0"/>
              <a:t>Předměty: </a:t>
            </a:r>
            <a:r>
              <a:rPr lang="cs-CZ" sz="2600" dirty="0"/>
              <a:t>   geodézie			GEO</a:t>
            </a:r>
          </a:p>
          <a:p>
            <a:pPr marL="0" indent="0">
              <a:buNone/>
            </a:pPr>
            <a:r>
              <a:rPr lang="cs-CZ" sz="2600" dirty="0"/>
              <a:t>	               kartografické rýsování	KRY</a:t>
            </a:r>
          </a:p>
          <a:p>
            <a:pPr marL="0" indent="0">
              <a:buNone/>
            </a:pPr>
            <a:r>
              <a:rPr lang="cs-CZ" sz="2600" dirty="0"/>
              <a:t>		      geodetické výpočty		GEV</a:t>
            </a:r>
          </a:p>
          <a:p>
            <a:pPr marL="0" indent="0">
              <a:buNone/>
            </a:pPr>
            <a:r>
              <a:rPr lang="cs-CZ" sz="2600" dirty="0"/>
              <a:t>		      tvorba map			TMAP</a:t>
            </a:r>
          </a:p>
          <a:p>
            <a:pPr marL="0" indent="0">
              <a:buNone/>
            </a:pPr>
            <a:r>
              <a:rPr lang="cs-CZ" sz="2600" dirty="0"/>
              <a:t>		      katastr nemovitostí		KAN</a:t>
            </a:r>
          </a:p>
          <a:p>
            <a:pPr marL="0" indent="0">
              <a:buNone/>
            </a:pPr>
            <a:r>
              <a:rPr lang="cs-CZ" sz="2600" dirty="0"/>
              <a:t>		      geodetická praxe		PRA</a:t>
            </a:r>
          </a:p>
          <a:p>
            <a:pPr marL="0" indent="0">
              <a:buNone/>
            </a:pPr>
            <a:endParaRPr lang="cs-CZ" sz="500" dirty="0"/>
          </a:p>
          <a:p>
            <a:r>
              <a:rPr lang="cs-CZ" sz="2600" b="1" dirty="0"/>
              <a:t>Předseda:</a:t>
            </a:r>
            <a:r>
              <a:rPr lang="cs-CZ" sz="2600" dirty="0"/>
              <a:t> Ing. Lucie Švancarová</a:t>
            </a:r>
          </a:p>
          <a:p>
            <a:pPr marL="0" indent="0">
              <a:buNone/>
            </a:pPr>
            <a:r>
              <a:rPr lang="cs-CZ" sz="500" dirty="0"/>
              <a:t>   </a:t>
            </a:r>
          </a:p>
          <a:p>
            <a:r>
              <a:rPr lang="cs-CZ" sz="2600" b="1" dirty="0"/>
              <a:t>Členové:</a:t>
            </a:r>
            <a:r>
              <a:rPr lang="cs-CZ" sz="2600" dirty="0"/>
              <a:t>   </a:t>
            </a:r>
            <a:r>
              <a:rPr lang="cs-CZ" sz="2400" dirty="0"/>
              <a:t>Ing. Lenka Fojtíková    	 Ing. Jitka Hanková </a:t>
            </a:r>
          </a:p>
          <a:p>
            <a:pPr marL="0" indent="0">
              <a:buNone/>
            </a:pPr>
            <a:r>
              <a:rPr lang="cs-CZ" sz="2400" dirty="0"/>
              <a:t>     		  Ing. Miroslava Moravcová   </a:t>
            </a:r>
            <a:r>
              <a:rPr lang="cs-CZ" sz="2600" dirty="0"/>
              <a:t>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dirty="0"/>
              <a:t>PK geodézie</a:t>
            </a:r>
          </a:p>
        </p:txBody>
      </p:sp>
      <p:sp>
        <p:nvSpPr>
          <p:cNvPr id="3" name="Zástupný symbol pro obsah 2"/>
          <p:cNvSpPr>
            <a:spLocks noGrp="1"/>
          </p:cNvSpPr>
          <p:nvPr>
            <p:ph idx="1"/>
          </p:nvPr>
        </p:nvSpPr>
        <p:spPr>
          <a:xfrm>
            <a:off x="233438" y="1556792"/>
            <a:ext cx="8659041" cy="4608512"/>
          </a:xfrm>
        </p:spPr>
        <p:txBody>
          <a:bodyPr/>
          <a:lstStyle/>
          <a:p>
            <a:r>
              <a:rPr lang="cs-CZ" b="1" dirty="0">
                <a:solidFill>
                  <a:srgbClr val="C00000"/>
                </a:solidFill>
              </a:rPr>
              <a:t>Učebnice</a:t>
            </a:r>
            <a:r>
              <a:rPr lang="cs-CZ" dirty="0">
                <a:solidFill>
                  <a:srgbClr val="C00000"/>
                </a:solidFill>
              </a:rPr>
              <a:t> </a:t>
            </a:r>
          </a:p>
          <a:p>
            <a:pPr lvl="1"/>
            <a:r>
              <a:rPr lang="cs-CZ" b="1" dirty="0"/>
              <a:t>GEO</a:t>
            </a:r>
            <a:r>
              <a:rPr lang="cs-CZ" dirty="0"/>
              <a:t> - školní skripta (lze vytisknout ze STUMA) </a:t>
            </a:r>
          </a:p>
          <a:p>
            <a:pPr lvl="1"/>
            <a:r>
              <a:rPr lang="cs-CZ" b="1" dirty="0"/>
              <a:t>KRY</a:t>
            </a:r>
            <a:r>
              <a:rPr lang="cs-CZ" dirty="0"/>
              <a:t> - předlohy vytisknout na tvrdý nebo kvalitní papír nebo při vytisknutí ve škole 20 předloh za 55,- Kč)</a:t>
            </a:r>
          </a:p>
          <a:p>
            <a:pPr marL="517500"/>
            <a:r>
              <a:rPr lang="cs-CZ" b="1" dirty="0">
                <a:solidFill>
                  <a:srgbClr val="C00000"/>
                </a:solidFill>
              </a:rPr>
              <a:t>Pomůcky</a:t>
            </a:r>
          </a:p>
          <a:p>
            <a:pPr marL="917550" lvl="1"/>
            <a:r>
              <a:rPr lang="cs-CZ" b="1" dirty="0"/>
              <a:t>GEV</a:t>
            </a:r>
            <a:r>
              <a:rPr lang="cs-CZ" dirty="0"/>
              <a:t> - kalkulátor 10místný s více paměťmi</a:t>
            </a:r>
          </a:p>
          <a:p>
            <a:pPr marL="917550" lvl="1"/>
            <a:r>
              <a:rPr lang="cs-CZ" b="1" dirty="0"/>
              <a:t>KRY</a:t>
            </a:r>
            <a:r>
              <a:rPr lang="cs-CZ" dirty="0"/>
              <a:t> - kvalitní nulátko (nejlépe kovové s pohyblivým hrotem), rýsovací pera 0,25 a 0,35 mm, pauzovací papír A4 a A2 </a:t>
            </a:r>
          </a:p>
          <a:p>
            <a:pPr lvl="1"/>
            <a:endParaRPr lang="cs-CZ" dirty="0"/>
          </a:p>
          <a:p>
            <a:pPr marL="517500"/>
            <a:endParaRPr lang="cs-CZ" dirty="0"/>
          </a:p>
        </p:txBody>
      </p:sp>
      <p:sp>
        <p:nvSpPr>
          <p:cNvPr id="5" name="Tlačítko akce: Zpět nebo Předchozí 4">
            <a:hlinkClick r:id="" action="ppaction://hlinkshowjump?jump=previousslide" highlightClick="1"/>
          </p:cNvPr>
          <p:cNvSpPr/>
          <p:nvPr/>
        </p:nvSpPr>
        <p:spPr>
          <a:xfrm>
            <a:off x="7884000" y="6462000"/>
            <a:ext cx="396000" cy="396000"/>
          </a:xfrm>
          <a:prstGeom prst="actionButtonBackPrevious">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6" name="Tlačítko akce: Dopředu nebo Další 5">
            <a:hlinkClick r:id="" action="ppaction://hlinkshowjump?jump=nextslide" highlightClick="1"/>
          </p:cNvPr>
          <p:cNvSpPr/>
          <p:nvPr/>
        </p:nvSpPr>
        <p:spPr>
          <a:xfrm>
            <a:off x="8748000" y="6462000"/>
            <a:ext cx="396000" cy="396000"/>
          </a:xfrm>
          <a:prstGeom prst="actionButtonForwardNex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7" name="Tlačítko akce: Návrat 6">
            <a:hlinkClick r:id="rId2" action="ppaction://hlinksldjump" highlightClick="1"/>
          </p:cNvPr>
          <p:cNvSpPr/>
          <p:nvPr/>
        </p:nvSpPr>
        <p:spPr>
          <a:xfrm>
            <a:off x="8316000" y="6462000"/>
            <a:ext cx="396000" cy="396000"/>
          </a:xfrm>
          <a:prstGeom prst="actionButtonReturn">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5486570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Třídní 1. ročníků</a:t>
            </a:r>
          </a:p>
        </p:txBody>
      </p:sp>
      <p:sp>
        <p:nvSpPr>
          <p:cNvPr id="3" name="Zástupný symbol pro obsah 2"/>
          <p:cNvSpPr>
            <a:spLocks noGrp="1"/>
          </p:cNvSpPr>
          <p:nvPr>
            <p:ph idx="1"/>
          </p:nvPr>
        </p:nvSpPr>
        <p:spPr>
          <a:xfrm>
            <a:off x="285720" y="1714488"/>
            <a:ext cx="8678768" cy="4522823"/>
          </a:xfrm>
        </p:spPr>
        <p:txBody>
          <a:bodyPr/>
          <a:lstStyle/>
          <a:p>
            <a:pPr lvl="1">
              <a:buNone/>
            </a:pPr>
            <a:endParaRPr lang="cs-CZ" sz="800" dirty="0"/>
          </a:p>
          <a:p>
            <a:pPr lvl="1">
              <a:buNone/>
            </a:pPr>
            <a:r>
              <a:rPr lang="cs-CZ" sz="4000" dirty="0"/>
              <a:t>1.A		Mgr. Jiří Karkoška</a:t>
            </a:r>
          </a:p>
          <a:p>
            <a:pPr lvl="1">
              <a:buNone/>
            </a:pPr>
            <a:endParaRPr lang="cs-CZ" sz="500" dirty="0"/>
          </a:p>
          <a:p>
            <a:pPr lvl="1">
              <a:buNone/>
            </a:pPr>
            <a:r>
              <a:rPr lang="cs-CZ" sz="4000" dirty="0"/>
              <a:t>1.B		Mgr. Marek Klečka</a:t>
            </a:r>
          </a:p>
          <a:p>
            <a:pPr lvl="1">
              <a:buNone/>
            </a:pPr>
            <a:endParaRPr lang="cs-CZ" sz="500" dirty="0"/>
          </a:p>
          <a:p>
            <a:pPr lvl="1">
              <a:buNone/>
            </a:pPr>
            <a:r>
              <a:rPr lang="cs-CZ" sz="4000" dirty="0"/>
              <a:t>1.C		Mgr. Jana Pytlíková</a:t>
            </a:r>
          </a:p>
          <a:p>
            <a:pPr lvl="1">
              <a:buNone/>
            </a:pPr>
            <a:r>
              <a:rPr lang="cs-CZ" sz="4000" dirty="0"/>
              <a:t>1.G		Ing. Miroslava Moravcová</a:t>
            </a:r>
          </a:p>
          <a:p>
            <a:pPr lvl="1">
              <a:buNone/>
            </a:pPr>
            <a:endParaRPr lang="cs-CZ" sz="500" dirty="0"/>
          </a:p>
          <a:p>
            <a:pPr lvl="1">
              <a:buNone/>
            </a:pPr>
            <a:r>
              <a:rPr lang="cs-CZ" sz="4000" dirty="0"/>
              <a:t>1.L		Mgr. Eva Jeništová</a:t>
            </a:r>
          </a:p>
        </p:txBody>
      </p:sp>
      <p:sp>
        <p:nvSpPr>
          <p:cNvPr id="4" name="Tlačítko akce: Zpět nebo Předchozí 3">
            <a:hlinkClick r:id="" action="ppaction://hlinkshowjump?jump=previousslide" highlightClick="1"/>
          </p:cNvPr>
          <p:cNvSpPr/>
          <p:nvPr/>
        </p:nvSpPr>
        <p:spPr>
          <a:xfrm>
            <a:off x="8316000" y="6462000"/>
            <a:ext cx="396000" cy="396000"/>
          </a:xfrm>
          <a:prstGeom prst="actionButtonBackPrevious">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5" name="Tlačítko akce: Dopředu nebo Další 4">
            <a:hlinkClick r:id="" action="ppaction://hlinkshowjump?jump=nextslide" highlightClick="1"/>
          </p:cNvPr>
          <p:cNvSpPr/>
          <p:nvPr/>
        </p:nvSpPr>
        <p:spPr>
          <a:xfrm>
            <a:off x="8748000" y="6462000"/>
            <a:ext cx="396000" cy="396000"/>
          </a:xfrm>
          <a:prstGeom prst="actionButtonForwardNex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PK geodézie</a:t>
            </a:r>
          </a:p>
        </p:txBody>
      </p:sp>
      <p:sp>
        <p:nvSpPr>
          <p:cNvPr id="3" name="Zástupný symbol pro obsah 2"/>
          <p:cNvSpPr>
            <a:spLocks noGrp="1"/>
          </p:cNvSpPr>
          <p:nvPr>
            <p:ph idx="1"/>
          </p:nvPr>
        </p:nvSpPr>
        <p:spPr>
          <a:xfrm>
            <a:off x="304624" y="1556792"/>
            <a:ext cx="8534752" cy="4680520"/>
          </a:xfrm>
        </p:spPr>
        <p:txBody>
          <a:bodyPr/>
          <a:lstStyle/>
          <a:p>
            <a:r>
              <a:rPr lang="cs-CZ" b="1" dirty="0">
                <a:solidFill>
                  <a:srgbClr val="C00000"/>
                </a:solidFill>
              </a:rPr>
              <a:t>Přístroje a pomůcky</a:t>
            </a:r>
          </a:p>
          <a:p>
            <a:pPr lvl="1"/>
            <a:r>
              <a:rPr lang="cs-CZ" dirty="0"/>
              <a:t>teodolit</a:t>
            </a:r>
          </a:p>
          <a:p>
            <a:pPr lvl="1"/>
            <a:r>
              <a:rPr lang="cs-CZ" dirty="0"/>
              <a:t>nivelační přístroj</a:t>
            </a:r>
          </a:p>
          <a:p>
            <a:pPr lvl="1"/>
            <a:r>
              <a:rPr lang="cs-CZ" dirty="0"/>
              <a:t>totální stanice</a:t>
            </a:r>
          </a:p>
          <a:p>
            <a:pPr lvl="1"/>
            <a:r>
              <a:rPr lang="cs-CZ" dirty="0"/>
              <a:t>GPS</a:t>
            </a:r>
          </a:p>
          <a:p>
            <a:pPr lvl="1"/>
            <a:r>
              <a:rPr lang="cs-CZ" dirty="0"/>
              <a:t>pásma, hranoly</a:t>
            </a:r>
          </a:p>
          <a:p>
            <a:pPr marL="342000"/>
            <a:r>
              <a:rPr lang="cs-CZ" b="1" dirty="0">
                <a:solidFill>
                  <a:srgbClr val="C00000"/>
                </a:solidFill>
              </a:rPr>
              <a:t>Počítačový program </a:t>
            </a:r>
          </a:p>
          <a:p>
            <a:pPr marL="742050" lvl="1"/>
            <a:r>
              <a:rPr lang="cs-CZ" dirty="0"/>
              <a:t>geodetický program Kokeš od 2.roč. </a:t>
            </a:r>
          </a:p>
          <a:p>
            <a:pPr marL="742050" lvl="1"/>
            <a:r>
              <a:rPr lang="cs-CZ" dirty="0"/>
              <a:t>studentům zapůjčí hardwerový klíč firma Gepro zdarma</a:t>
            </a:r>
          </a:p>
        </p:txBody>
      </p:sp>
      <p:sp>
        <p:nvSpPr>
          <p:cNvPr id="4" name="Tlačítko akce: Zpět nebo Předchozí 3">
            <a:hlinkClick r:id="" action="ppaction://hlinkshowjump?jump=previousslide" highlightClick="1"/>
          </p:cNvPr>
          <p:cNvSpPr/>
          <p:nvPr/>
        </p:nvSpPr>
        <p:spPr>
          <a:xfrm>
            <a:off x="7884000" y="6462000"/>
            <a:ext cx="396000" cy="396000"/>
          </a:xfrm>
          <a:prstGeom prst="actionButtonBackPrevious">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5" name="Tlačítko akce: Dopředu nebo Další 4">
            <a:hlinkClick r:id="" action="ppaction://hlinkshowjump?jump=nextslide" highlightClick="1"/>
          </p:cNvPr>
          <p:cNvSpPr/>
          <p:nvPr/>
        </p:nvSpPr>
        <p:spPr>
          <a:xfrm>
            <a:off x="8748000" y="6462000"/>
            <a:ext cx="396000" cy="396000"/>
          </a:xfrm>
          <a:prstGeom prst="actionButtonForwardNex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6" name="Tlačítko akce: Návrat 5">
            <a:hlinkClick r:id="rId2" action="ppaction://hlinksldjump" highlightClick="1"/>
          </p:cNvPr>
          <p:cNvSpPr/>
          <p:nvPr/>
        </p:nvSpPr>
        <p:spPr>
          <a:xfrm>
            <a:off x="8316000" y="6462000"/>
            <a:ext cx="396000" cy="396000"/>
          </a:xfrm>
          <a:prstGeom prst="actionButtonReturn">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1303056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PK geodézie</a:t>
            </a:r>
          </a:p>
        </p:txBody>
      </p:sp>
      <p:sp>
        <p:nvSpPr>
          <p:cNvPr id="3" name="Zástupný symbol pro obsah 2"/>
          <p:cNvSpPr>
            <a:spLocks noGrp="1"/>
          </p:cNvSpPr>
          <p:nvPr>
            <p:ph idx="1"/>
          </p:nvPr>
        </p:nvSpPr>
        <p:spPr>
          <a:xfrm>
            <a:off x="251520" y="1700808"/>
            <a:ext cx="8534752" cy="4450816"/>
          </a:xfrm>
        </p:spPr>
        <p:txBody>
          <a:bodyPr/>
          <a:lstStyle/>
          <a:p>
            <a:r>
              <a:rPr lang="cs-CZ" b="1" dirty="0">
                <a:solidFill>
                  <a:srgbClr val="C00000"/>
                </a:solidFill>
              </a:rPr>
              <a:t>Výuka geodetické praxe v terénu</a:t>
            </a:r>
          </a:p>
          <a:p>
            <a:pPr lvl="1"/>
            <a:r>
              <a:rPr lang="cs-CZ" dirty="0"/>
              <a:t>doporučujeme vhodné oblečení dle počasí a vhodnou    obuv</a:t>
            </a:r>
          </a:p>
          <a:p>
            <a:pPr lvl="1"/>
            <a:r>
              <a:rPr lang="cs-CZ" dirty="0"/>
              <a:t>v odborné praxi se bude manipulovat s drahými přístroji, doporučujeme proto pojistit vašeho syna / dceru</a:t>
            </a:r>
          </a:p>
        </p:txBody>
      </p:sp>
      <p:sp>
        <p:nvSpPr>
          <p:cNvPr id="4" name="Tlačítko akce: Zpět nebo Předchozí 3">
            <a:hlinkClick r:id="" action="ppaction://hlinkshowjump?jump=previousslide" highlightClick="1"/>
          </p:cNvPr>
          <p:cNvSpPr/>
          <p:nvPr/>
        </p:nvSpPr>
        <p:spPr>
          <a:xfrm>
            <a:off x="7884000" y="6462000"/>
            <a:ext cx="396000" cy="396000"/>
          </a:xfrm>
          <a:prstGeom prst="actionButtonBackPrevious">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5" name="Tlačítko akce: Dopředu nebo Další 4">
            <a:hlinkClick r:id="" action="ppaction://hlinkshowjump?jump=nextslide" highlightClick="1"/>
          </p:cNvPr>
          <p:cNvSpPr/>
          <p:nvPr/>
        </p:nvSpPr>
        <p:spPr>
          <a:xfrm>
            <a:off x="8748000" y="6462000"/>
            <a:ext cx="396000" cy="396000"/>
          </a:xfrm>
          <a:prstGeom prst="actionButtonForwardNex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6" name="Tlačítko akce: Návrat 5">
            <a:hlinkClick r:id="rId2" action="ppaction://hlinksldjump" highlightClick="1"/>
          </p:cNvPr>
          <p:cNvSpPr/>
          <p:nvPr/>
        </p:nvSpPr>
        <p:spPr>
          <a:xfrm>
            <a:off x="8316000" y="6462000"/>
            <a:ext cx="396000" cy="396000"/>
          </a:xfrm>
          <a:prstGeom prst="actionButtonReturn">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7929007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PK pozemního stavitelství</a:t>
            </a:r>
          </a:p>
        </p:txBody>
      </p:sp>
      <p:sp>
        <p:nvSpPr>
          <p:cNvPr id="3" name="Zástupný symbol pro obsah 2"/>
          <p:cNvSpPr>
            <a:spLocks noGrp="1"/>
          </p:cNvSpPr>
          <p:nvPr>
            <p:ph idx="1"/>
          </p:nvPr>
        </p:nvSpPr>
        <p:spPr>
          <a:xfrm>
            <a:off x="285720" y="1714489"/>
            <a:ext cx="8462744" cy="4594832"/>
          </a:xfrm>
        </p:spPr>
        <p:txBody>
          <a:bodyPr/>
          <a:lstStyle/>
          <a:p>
            <a:r>
              <a:rPr lang="cs-CZ" sz="2600" b="1" dirty="0"/>
              <a:t>Předměty:</a:t>
            </a:r>
            <a:r>
              <a:rPr lang="cs-CZ" sz="2600" dirty="0"/>
              <a:t>   POS, KOC, ARC, ODK, STA, TKR, RGD,				    EKO, STP, </a:t>
            </a:r>
            <a:r>
              <a:rPr lang="cs-CZ" sz="2600" dirty="0" err="1"/>
              <a:t>STPcv</a:t>
            </a:r>
            <a:endParaRPr lang="cs-CZ" sz="2600" dirty="0"/>
          </a:p>
          <a:p>
            <a:pPr marL="0" indent="0">
              <a:buNone/>
            </a:pPr>
            <a:r>
              <a:rPr lang="cs-CZ" sz="1000" dirty="0"/>
              <a:t> </a:t>
            </a:r>
          </a:p>
          <a:p>
            <a:r>
              <a:rPr lang="cs-CZ" sz="2600" b="1" dirty="0"/>
              <a:t>Předseda:</a:t>
            </a:r>
            <a:r>
              <a:rPr lang="cs-CZ" sz="2600" dirty="0"/>
              <a:t>   Ing. Silvie Kempová 	</a:t>
            </a:r>
          </a:p>
          <a:p>
            <a:pPr marL="0" indent="0">
              <a:buNone/>
            </a:pPr>
            <a:r>
              <a:rPr lang="cs-CZ" sz="1000" dirty="0"/>
              <a:t>	 </a:t>
            </a:r>
          </a:p>
          <a:p>
            <a:r>
              <a:rPr lang="cs-CZ" sz="2600" b="1" dirty="0"/>
              <a:t>Členové:</a:t>
            </a:r>
            <a:r>
              <a:rPr lang="cs-CZ" sz="2600" dirty="0"/>
              <a:t>	</a:t>
            </a:r>
            <a:r>
              <a:rPr lang="cs-CZ" sz="2400" dirty="0"/>
              <a:t>Ing. Elizaveta Charvátová                                		Ing. Eva Kauzlaričová        Mgr. Jana Matulová    		Ing. Jiří Mikula                                                		Ing. Barbora Ondráčková 	Ing. Iva Polochová 			Mgr. Petr Seidler 		Ing. Zuzana Široká  	  	  	Ing. arch. Zuzana </a:t>
            </a:r>
            <a:r>
              <a:rPr lang="cs-CZ" sz="2400" dirty="0" err="1"/>
              <a:t>Šperlíková</a:t>
            </a:r>
            <a:endParaRPr lang="cs-CZ" sz="2400" dirty="0"/>
          </a:p>
          <a:p>
            <a:pPr marL="0" indent="0">
              <a:buNone/>
            </a:pPr>
            <a:r>
              <a:rPr lang="cs-CZ" sz="2400" dirty="0"/>
              <a:t>		    					    			</a:t>
            </a:r>
            <a:r>
              <a:rPr lang="cs-CZ" sz="2600" dirty="0"/>
              <a:t>		</a:t>
            </a:r>
          </a:p>
        </p:txBody>
      </p:sp>
      <p:sp>
        <p:nvSpPr>
          <p:cNvPr id="4" name="Tlačítko akce: Zpět nebo Předchozí 3">
            <a:hlinkClick r:id="" action="ppaction://hlinkshowjump?jump=previousslide" highlightClick="1"/>
          </p:cNvPr>
          <p:cNvSpPr/>
          <p:nvPr/>
        </p:nvSpPr>
        <p:spPr>
          <a:xfrm>
            <a:off x="7884000" y="6462000"/>
            <a:ext cx="396000" cy="396000"/>
          </a:xfrm>
          <a:prstGeom prst="actionButtonBackPrevious">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5" name="Tlačítko akce: Dopředu nebo Další 4">
            <a:hlinkClick r:id="" action="ppaction://hlinkshowjump?jump=nextslide" highlightClick="1"/>
          </p:cNvPr>
          <p:cNvSpPr/>
          <p:nvPr/>
        </p:nvSpPr>
        <p:spPr>
          <a:xfrm>
            <a:off x="8748000" y="6462000"/>
            <a:ext cx="396000" cy="396000"/>
          </a:xfrm>
          <a:prstGeom prst="actionButtonForwardNex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6" name="Tlačítko akce: Návrat 5">
            <a:hlinkClick r:id="rId2" action="ppaction://hlinksldjump" highlightClick="1"/>
          </p:cNvPr>
          <p:cNvSpPr/>
          <p:nvPr/>
        </p:nvSpPr>
        <p:spPr>
          <a:xfrm>
            <a:off x="8316000" y="6462000"/>
            <a:ext cx="396000" cy="396000"/>
          </a:xfrm>
          <a:prstGeom prst="actionButtonReturn">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grpSp>
        <p:nvGrpSpPr>
          <p:cNvPr id="8" name="Skupina 7"/>
          <p:cNvGrpSpPr/>
          <p:nvPr/>
        </p:nvGrpSpPr>
        <p:grpSpPr>
          <a:xfrm>
            <a:off x="8820470" y="2132855"/>
            <a:ext cx="5330767" cy="4176465"/>
            <a:chOff x="2523248" y="1565671"/>
            <a:chExt cx="5330767" cy="4176465"/>
          </a:xfrm>
        </p:grpSpPr>
        <p:sp>
          <p:nvSpPr>
            <p:cNvPr id="9" name="Obdélník s odříznutým rohem na stejné straně 8"/>
            <p:cNvSpPr/>
            <p:nvPr/>
          </p:nvSpPr>
          <p:spPr>
            <a:xfrm rot="16200000">
              <a:off x="3100399" y="988520"/>
              <a:ext cx="4176465" cy="5330767"/>
            </a:xfrm>
            <a:prstGeom prst="snip2SameRect">
              <a:avLst>
                <a:gd name="adj1" fmla="val 6522"/>
                <a:gd name="adj2" fmla="val 0"/>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cs-CZ" dirty="0"/>
            </a:p>
          </p:txBody>
        </p:sp>
        <p:sp>
          <p:nvSpPr>
            <p:cNvPr id="10" name="TextovéPole 9"/>
            <p:cNvSpPr txBox="1"/>
            <p:nvPr/>
          </p:nvSpPr>
          <p:spPr>
            <a:xfrm rot="16200000">
              <a:off x="2159304" y="3576921"/>
              <a:ext cx="1128001" cy="400110"/>
            </a:xfrm>
            <a:prstGeom prst="rect">
              <a:avLst/>
            </a:prstGeom>
            <a:noFill/>
          </p:spPr>
          <p:txBody>
            <a:bodyPr wrap="none" rtlCol="0">
              <a:spAutoFit/>
            </a:bodyPr>
            <a:lstStyle/>
            <a:p>
              <a:r>
                <a:rPr lang="cs-CZ" sz="2000" b="1" dirty="0">
                  <a:latin typeface="+mn-lt"/>
                </a:rPr>
                <a:t>ZKRATKY</a:t>
              </a:r>
            </a:p>
          </p:txBody>
        </p:sp>
        <p:sp>
          <p:nvSpPr>
            <p:cNvPr id="11" name="TextovéPole 10"/>
            <p:cNvSpPr txBox="1"/>
            <p:nvPr/>
          </p:nvSpPr>
          <p:spPr>
            <a:xfrm>
              <a:off x="3171322" y="1648709"/>
              <a:ext cx="4682692" cy="3816429"/>
            </a:xfrm>
            <a:prstGeom prst="rect">
              <a:avLst/>
            </a:prstGeom>
            <a:noFill/>
          </p:spPr>
          <p:txBody>
            <a:bodyPr wrap="none" rtlCol="0">
              <a:spAutoFit/>
            </a:bodyPr>
            <a:lstStyle/>
            <a:p>
              <a:r>
                <a:rPr lang="cs-CZ" sz="2400" b="1" dirty="0">
                  <a:latin typeface="Trebuchet MS" panose="020B0603020202020204" pitchFamily="34" charset="0"/>
                </a:rPr>
                <a:t>POS  </a:t>
              </a:r>
              <a:r>
                <a:rPr lang="cs-CZ" sz="2400" dirty="0">
                  <a:latin typeface="Trebuchet MS" panose="020B0603020202020204" pitchFamily="34" charset="0"/>
                </a:rPr>
                <a:t> pozemní stavitelství</a:t>
              </a:r>
              <a:endParaRPr lang="cs-CZ" sz="2400" b="1" dirty="0">
                <a:latin typeface="Trebuchet MS" panose="020B0603020202020204" pitchFamily="34" charset="0"/>
              </a:endParaRPr>
            </a:p>
            <a:p>
              <a:r>
                <a:rPr lang="cs-CZ" sz="2400" b="1" dirty="0">
                  <a:latin typeface="Trebuchet MS" panose="020B0603020202020204" pitchFamily="34" charset="0"/>
                </a:rPr>
                <a:t>KOC   </a:t>
              </a:r>
              <a:r>
                <a:rPr lang="cs-CZ" sz="2400" dirty="0">
                  <a:latin typeface="Trebuchet MS" panose="020B0603020202020204" pitchFamily="34" charset="0"/>
                </a:rPr>
                <a:t>konstrukční cvičení</a:t>
              </a:r>
            </a:p>
            <a:p>
              <a:r>
                <a:rPr lang="cs-CZ" sz="2400" b="1" dirty="0">
                  <a:latin typeface="Trebuchet MS" panose="020B0603020202020204" pitchFamily="34" charset="0"/>
                </a:rPr>
                <a:t>ARC   </a:t>
              </a:r>
              <a:r>
                <a:rPr lang="cs-CZ" sz="2400" dirty="0">
                  <a:latin typeface="Trebuchet MS" panose="020B0603020202020204" pitchFamily="34" charset="0"/>
                </a:rPr>
                <a:t>architektura</a:t>
              </a:r>
            </a:p>
            <a:p>
              <a:r>
                <a:rPr lang="cs-CZ" sz="2400" b="1" dirty="0">
                  <a:latin typeface="Trebuchet MS" panose="020B0603020202020204" pitchFamily="34" charset="0"/>
                </a:rPr>
                <a:t>ODK  </a:t>
              </a:r>
              <a:r>
                <a:rPr lang="cs-CZ" sz="2400" dirty="0">
                  <a:latin typeface="Trebuchet MS" panose="020B0603020202020204" pitchFamily="34" charset="0"/>
                </a:rPr>
                <a:t>odborné kreslení</a:t>
              </a:r>
            </a:p>
            <a:p>
              <a:r>
                <a:rPr lang="cs-CZ" sz="2400" b="1" dirty="0">
                  <a:latin typeface="Trebuchet MS" panose="020B0603020202020204" pitchFamily="34" charset="0"/>
                </a:rPr>
                <a:t>STA    </a:t>
              </a:r>
              <a:r>
                <a:rPr lang="cs-CZ" sz="2400" dirty="0">
                  <a:latin typeface="Trebuchet MS" panose="020B0603020202020204" pitchFamily="34" charset="0"/>
                </a:rPr>
                <a:t>stavitelství</a:t>
              </a:r>
            </a:p>
            <a:p>
              <a:r>
                <a:rPr lang="cs-CZ" sz="2400" b="1" dirty="0">
                  <a:latin typeface="Trebuchet MS" panose="020B0603020202020204" pitchFamily="34" charset="0"/>
                </a:rPr>
                <a:t>TKR    </a:t>
              </a:r>
              <a:r>
                <a:rPr lang="cs-CZ" sz="2400" dirty="0">
                  <a:latin typeface="Trebuchet MS" panose="020B0603020202020204" pitchFamily="34" charset="0"/>
                </a:rPr>
                <a:t>technické kreslení</a:t>
              </a:r>
            </a:p>
            <a:p>
              <a:r>
                <a:rPr lang="cs-CZ" sz="2400" b="1" dirty="0">
                  <a:latin typeface="Trebuchet MS" panose="020B0603020202020204" pitchFamily="34" charset="0"/>
                </a:rPr>
                <a:t>RGD   </a:t>
              </a:r>
              <a:r>
                <a:rPr lang="cs-CZ" sz="2400" dirty="0">
                  <a:latin typeface="Trebuchet MS" panose="020B0603020202020204" pitchFamily="34" charset="0"/>
                </a:rPr>
                <a:t>rekonstrukce, graf. design</a:t>
              </a:r>
            </a:p>
            <a:p>
              <a:r>
                <a:rPr lang="cs-CZ" sz="2400" b="1" dirty="0">
                  <a:latin typeface="Trebuchet MS" panose="020B0603020202020204" pitchFamily="34" charset="0"/>
                </a:rPr>
                <a:t>EKO    </a:t>
              </a:r>
              <a:r>
                <a:rPr lang="cs-CZ" sz="2400" dirty="0">
                  <a:latin typeface="Trebuchet MS" panose="020B0603020202020204" pitchFamily="34" charset="0"/>
                </a:rPr>
                <a:t>ekonomika</a:t>
              </a:r>
            </a:p>
            <a:p>
              <a:r>
                <a:rPr lang="cs-CZ" sz="2400" b="1" dirty="0">
                  <a:latin typeface="Trebuchet MS" panose="020B0603020202020204" pitchFamily="34" charset="0"/>
                </a:rPr>
                <a:t>STP     </a:t>
              </a:r>
              <a:r>
                <a:rPr lang="cs-CZ" sz="2400" dirty="0">
                  <a:latin typeface="Trebuchet MS" panose="020B0603020202020204" pitchFamily="34" charset="0"/>
                </a:rPr>
                <a:t>stavební provoz</a:t>
              </a:r>
            </a:p>
            <a:p>
              <a:r>
                <a:rPr lang="cs-CZ" sz="2400" b="1" dirty="0" err="1">
                  <a:latin typeface="Trebuchet MS" panose="020B0603020202020204" pitchFamily="34" charset="0"/>
                </a:rPr>
                <a:t>STPcv</a:t>
              </a:r>
              <a:r>
                <a:rPr lang="cs-CZ" sz="2400" b="1" dirty="0">
                  <a:latin typeface="Trebuchet MS" panose="020B0603020202020204" pitchFamily="34" charset="0"/>
                </a:rPr>
                <a:t>  </a:t>
              </a:r>
              <a:r>
                <a:rPr lang="cs-CZ" sz="2400" dirty="0">
                  <a:latin typeface="Trebuchet MS" panose="020B0603020202020204" pitchFamily="34" charset="0"/>
                </a:rPr>
                <a:t>stavební provoz cviče</a:t>
              </a:r>
              <a:r>
                <a:rPr lang="cs-CZ" sz="2600" dirty="0">
                  <a:latin typeface="+mn-lt"/>
                </a:rPr>
                <a:t>ní</a:t>
              </a:r>
              <a:endParaRPr lang="cs-CZ" sz="2600" b="1" dirty="0">
                <a:latin typeface="+mn-lt"/>
              </a:endParaRPr>
            </a:p>
          </p:txBody>
        </p:sp>
      </p:gr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35" presetClass="path" presetSubtype="0" accel="50000" decel="50000" fill="hold" nodeType="clickEffect">
                                  <p:stCondLst>
                                    <p:cond delay="0"/>
                                  </p:stCondLst>
                                  <p:childTnLst>
                                    <p:animMotion origin="layout" path="M 3.61111E-6 7.40741E-7 L -0.55695 -0.00394 " pathEditMode="relative" rAng="0" ptsTypes="AA">
                                      <p:cBhvr>
                                        <p:cTn id="6" dur="2000" fill="hold"/>
                                        <p:tgtEl>
                                          <p:spTgt spid="8"/>
                                        </p:tgtEl>
                                        <p:attrNameLst>
                                          <p:attrName>ppt_x</p:attrName>
                                          <p:attrName>ppt_y</p:attrName>
                                        </p:attrNameLst>
                                      </p:cBhvr>
                                      <p:rCtr x="-27847" y="-208"/>
                                    </p:animMotion>
                                  </p:childTnLst>
                                </p:cTn>
                              </p:par>
                            </p:childTnLst>
                          </p:cTn>
                        </p:par>
                      </p:childTnLst>
                    </p:cTn>
                  </p:par>
                </p:childTnLst>
              </p:cTn>
              <p:nextCondLst>
                <p:cond evt="onClick" delay="0">
                  <p:tgtEl>
                    <p:spTgt spid="8"/>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dirty="0"/>
              <a:t>PK pozemního stavitelství</a:t>
            </a:r>
          </a:p>
        </p:txBody>
      </p:sp>
      <p:sp>
        <p:nvSpPr>
          <p:cNvPr id="3" name="Zástupný symbol pro obsah 2"/>
          <p:cNvSpPr>
            <a:spLocks noGrp="1"/>
          </p:cNvSpPr>
          <p:nvPr>
            <p:ph idx="1"/>
          </p:nvPr>
        </p:nvSpPr>
        <p:spPr>
          <a:xfrm>
            <a:off x="285720" y="1714489"/>
            <a:ext cx="8678768" cy="4450816"/>
          </a:xfrm>
        </p:spPr>
        <p:txBody>
          <a:bodyPr/>
          <a:lstStyle/>
          <a:p>
            <a:r>
              <a:rPr lang="cs-CZ" b="1" dirty="0">
                <a:solidFill>
                  <a:srgbClr val="C00000"/>
                </a:solidFill>
              </a:rPr>
              <a:t>POS, ARC </a:t>
            </a:r>
          </a:p>
          <a:p>
            <a:pPr lvl="1"/>
            <a:r>
              <a:rPr lang="cs-CZ" dirty="0"/>
              <a:t>výuka po celé 4 roky</a:t>
            </a:r>
          </a:p>
          <a:p>
            <a:pPr lvl="1"/>
            <a:r>
              <a:rPr lang="cs-CZ" b="1" dirty="0"/>
              <a:t>ústní maturita</a:t>
            </a:r>
          </a:p>
          <a:p>
            <a:pPr lvl="2"/>
            <a:r>
              <a:rPr lang="cs-CZ" dirty="0"/>
              <a:t>POS povinně u oboru stavebnictví</a:t>
            </a:r>
          </a:p>
          <a:p>
            <a:pPr lvl="2"/>
            <a:r>
              <a:rPr lang="cs-CZ" dirty="0"/>
              <a:t>ARC volitelná na technickém lyceu</a:t>
            </a:r>
          </a:p>
          <a:p>
            <a:pPr lvl="1"/>
            <a:r>
              <a:rPr lang="cs-CZ" dirty="0"/>
              <a:t>čtvrtletní práce</a:t>
            </a:r>
          </a:p>
          <a:p>
            <a:pPr lvl="1"/>
            <a:r>
              <a:rPr lang="cs-CZ" sz="2600" dirty="0"/>
              <a:t>srovnávací písemné práce</a:t>
            </a:r>
          </a:p>
          <a:p>
            <a:pPr lvl="1"/>
            <a:r>
              <a:rPr lang="cs-CZ" sz="2600" dirty="0"/>
              <a:t>další větší písemné práce, zkoušení</a:t>
            </a:r>
          </a:p>
          <a:p>
            <a:pPr marL="1828800" lvl="4" indent="0">
              <a:buNone/>
            </a:pPr>
            <a:endParaRPr lang="cs-CZ" sz="1000" dirty="0"/>
          </a:p>
        </p:txBody>
      </p:sp>
      <p:sp>
        <p:nvSpPr>
          <p:cNvPr id="5" name="Tlačítko akce: Zpět nebo Předchozí 4">
            <a:hlinkClick r:id="" action="ppaction://hlinkshowjump?jump=previousslide" highlightClick="1"/>
          </p:cNvPr>
          <p:cNvSpPr/>
          <p:nvPr/>
        </p:nvSpPr>
        <p:spPr>
          <a:xfrm>
            <a:off x="7884000" y="6462000"/>
            <a:ext cx="396000" cy="396000"/>
          </a:xfrm>
          <a:prstGeom prst="actionButtonBackPrevious">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6" name="Tlačítko akce: Dopředu nebo Další 5">
            <a:hlinkClick r:id="" action="ppaction://hlinkshowjump?jump=nextslide" highlightClick="1"/>
          </p:cNvPr>
          <p:cNvSpPr/>
          <p:nvPr/>
        </p:nvSpPr>
        <p:spPr>
          <a:xfrm>
            <a:off x="8748000" y="6462000"/>
            <a:ext cx="396000" cy="396000"/>
          </a:xfrm>
          <a:prstGeom prst="actionButtonForwardNex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7" name="Tlačítko akce: Návrat 6">
            <a:hlinkClick r:id="rId2" action="ppaction://hlinksldjump" highlightClick="1"/>
          </p:cNvPr>
          <p:cNvSpPr/>
          <p:nvPr/>
        </p:nvSpPr>
        <p:spPr>
          <a:xfrm>
            <a:off x="8316000" y="6462000"/>
            <a:ext cx="396000" cy="396000"/>
          </a:xfrm>
          <a:prstGeom prst="actionButtonReturn">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9870356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dirty="0"/>
              <a:t>PK pozemního stavitelství</a:t>
            </a:r>
          </a:p>
        </p:txBody>
      </p:sp>
      <p:sp>
        <p:nvSpPr>
          <p:cNvPr id="3" name="Zástupný symbol pro obsah 2"/>
          <p:cNvSpPr>
            <a:spLocks noGrp="1"/>
          </p:cNvSpPr>
          <p:nvPr>
            <p:ph idx="1"/>
          </p:nvPr>
        </p:nvSpPr>
        <p:spPr>
          <a:xfrm>
            <a:off x="285720" y="1714489"/>
            <a:ext cx="8678768" cy="4450816"/>
          </a:xfrm>
        </p:spPr>
        <p:txBody>
          <a:bodyPr/>
          <a:lstStyle/>
          <a:p>
            <a:r>
              <a:rPr lang="cs-CZ" b="1" dirty="0">
                <a:solidFill>
                  <a:srgbClr val="C00000"/>
                </a:solidFill>
              </a:rPr>
              <a:t>KOC  </a:t>
            </a:r>
          </a:p>
          <a:p>
            <a:pPr lvl="1"/>
            <a:r>
              <a:rPr lang="cs-CZ" dirty="0"/>
              <a:t>výuka po celé 4 roky</a:t>
            </a:r>
          </a:p>
          <a:p>
            <a:pPr lvl="1"/>
            <a:r>
              <a:rPr lang="cs-CZ" b="1" dirty="0"/>
              <a:t>praktická maturita u oboru stavebnictví</a:t>
            </a:r>
          </a:p>
          <a:p>
            <a:pPr lvl="1"/>
            <a:r>
              <a:rPr lang="cs-CZ" sz="2600" dirty="0">
                <a:solidFill>
                  <a:srgbClr val="C00000"/>
                </a:solidFill>
              </a:rPr>
              <a:t>nutno odevzdat všechny grafické práce</a:t>
            </a:r>
          </a:p>
          <a:p>
            <a:pPr lvl="1"/>
            <a:r>
              <a:rPr lang="cs-CZ" sz="2600" dirty="0"/>
              <a:t>dodržování termínů (neplnění – zhoršené známky)</a:t>
            </a:r>
          </a:p>
          <a:p>
            <a:pPr lvl="1"/>
            <a:r>
              <a:rPr lang="cs-CZ" dirty="0">
                <a:solidFill>
                  <a:srgbClr val="C00000"/>
                </a:solidFill>
              </a:rPr>
              <a:t>termínovník</a:t>
            </a:r>
            <a:r>
              <a:rPr lang="cs-CZ" sz="2600" dirty="0"/>
              <a:t> výkresů (pro každý ročník, Classroom)</a:t>
            </a:r>
          </a:p>
          <a:p>
            <a:pPr lvl="1"/>
            <a:r>
              <a:rPr lang="cs-CZ" sz="2600" dirty="0"/>
              <a:t>1. a 2. roč. ručně - prkno, příložník</a:t>
            </a:r>
          </a:p>
          <a:p>
            <a:pPr lvl="1"/>
            <a:r>
              <a:rPr lang="cs-CZ" sz="2600" dirty="0"/>
              <a:t>3. a 4. roč.  PC - ArchiCAD</a:t>
            </a:r>
          </a:p>
          <a:p>
            <a:endParaRPr lang="cs-CZ" dirty="0"/>
          </a:p>
        </p:txBody>
      </p:sp>
      <p:sp>
        <p:nvSpPr>
          <p:cNvPr id="5" name="Tlačítko akce: Zpět nebo Předchozí 4">
            <a:hlinkClick r:id="" action="ppaction://hlinkshowjump?jump=previousslide" highlightClick="1"/>
          </p:cNvPr>
          <p:cNvSpPr/>
          <p:nvPr/>
        </p:nvSpPr>
        <p:spPr>
          <a:xfrm>
            <a:off x="7884000" y="6462000"/>
            <a:ext cx="396000" cy="396000"/>
          </a:xfrm>
          <a:prstGeom prst="actionButtonBackPrevious">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6" name="Tlačítko akce: Dopředu nebo Další 5">
            <a:hlinkClick r:id="" action="ppaction://hlinkshowjump?jump=nextslide" highlightClick="1"/>
          </p:cNvPr>
          <p:cNvSpPr/>
          <p:nvPr/>
        </p:nvSpPr>
        <p:spPr>
          <a:xfrm>
            <a:off x="8748000" y="6462000"/>
            <a:ext cx="396000" cy="396000"/>
          </a:xfrm>
          <a:prstGeom prst="actionButtonForwardNex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7" name="Tlačítko akce: Návrat 6">
            <a:hlinkClick r:id="rId2" action="ppaction://hlinksldjump" highlightClick="1"/>
          </p:cNvPr>
          <p:cNvSpPr/>
          <p:nvPr/>
        </p:nvSpPr>
        <p:spPr>
          <a:xfrm>
            <a:off x="8316000" y="6462000"/>
            <a:ext cx="396000" cy="396000"/>
          </a:xfrm>
          <a:prstGeom prst="actionButtonReturn">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grpSp>
        <p:nvGrpSpPr>
          <p:cNvPr id="13" name="Skupina 12"/>
          <p:cNvGrpSpPr/>
          <p:nvPr/>
        </p:nvGrpSpPr>
        <p:grpSpPr>
          <a:xfrm>
            <a:off x="8751343" y="260648"/>
            <a:ext cx="6021363" cy="6192688"/>
            <a:chOff x="8751343" y="260648"/>
            <a:chExt cx="6021363" cy="6192688"/>
          </a:xfrm>
        </p:grpSpPr>
        <p:grpSp>
          <p:nvGrpSpPr>
            <p:cNvPr id="9" name="Skupina 8"/>
            <p:cNvGrpSpPr/>
            <p:nvPr/>
          </p:nvGrpSpPr>
          <p:grpSpPr>
            <a:xfrm>
              <a:off x="8751343" y="260648"/>
              <a:ext cx="5469729" cy="6192688"/>
              <a:chOff x="2526088" y="1772816"/>
              <a:chExt cx="4998240" cy="3960440"/>
            </a:xfrm>
          </p:grpSpPr>
          <p:sp>
            <p:nvSpPr>
              <p:cNvPr id="10" name="Obdélník s odříznutým rohem na stejné straně 9"/>
              <p:cNvSpPr/>
              <p:nvPr/>
            </p:nvSpPr>
            <p:spPr>
              <a:xfrm rot="16200000">
                <a:off x="3059832" y="1268760"/>
                <a:ext cx="3960440" cy="4968552"/>
              </a:xfrm>
              <a:prstGeom prst="snip2SameRect">
                <a:avLst>
                  <a:gd name="adj1" fmla="val 6522"/>
                  <a:gd name="adj2" fmla="val 0"/>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cs-CZ" dirty="0"/>
              </a:p>
            </p:txBody>
          </p:sp>
          <p:sp>
            <p:nvSpPr>
              <p:cNvPr id="11" name="TextovéPole 10"/>
              <p:cNvSpPr txBox="1"/>
              <p:nvPr/>
            </p:nvSpPr>
            <p:spPr>
              <a:xfrm rot="16200000">
                <a:off x="2152289" y="3579760"/>
                <a:ext cx="1142030" cy="394431"/>
              </a:xfrm>
              <a:prstGeom prst="rect">
                <a:avLst/>
              </a:prstGeom>
              <a:noFill/>
            </p:spPr>
            <p:txBody>
              <a:bodyPr wrap="none" rtlCol="0">
                <a:spAutoFit/>
              </a:bodyPr>
              <a:lstStyle/>
              <a:p>
                <a:r>
                  <a:rPr lang="cs-CZ" sz="2000" b="1" dirty="0">
                    <a:latin typeface="+mn-lt"/>
                  </a:rPr>
                  <a:t>TERMÍNOVNÍK</a:t>
                </a:r>
              </a:p>
            </p:txBody>
          </p:sp>
        </p:grpSp>
        <p:pic>
          <p:nvPicPr>
            <p:cNvPr id="2" name="Obrázek 1"/>
            <p:cNvPicPr>
              <a:picLocks noChangeAspect="1"/>
            </p:cNvPicPr>
            <p:nvPr/>
          </p:nvPicPr>
          <p:blipFill>
            <a:blip r:embed="rId3" cstate="print"/>
            <a:stretch>
              <a:fillRect/>
            </a:stretch>
          </p:blipFill>
          <p:spPr>
            <a:xfrm>
              <a:off x="9144000" y="260648"/>
              <a:ext cx="5628706" cy="6185502"/>
            </a:xfrm>
            <a:prstGeom prst="rect">
              <a:avLst/>
            </a:prstGeom>
            <a:ln w="19050">
              <a:solidFill>
                <a:srgbClr val="C00000"/>
              </a:solidFill>
            </a:ln>
          </p:spPr>
        </p:pic>
      </p:grpSp>
    </p:spTree>
    <p:extLst>
      <p:ext uri="{BB962C8B-B14F-4D97-AF65-F5344CB8AC3E}">
        <p14:creationId xmlns:p14="http://schemas.microsoft.com/office/powerpoint/2010/main" val="159664260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35" presetClass="path" presetSubtype="0" accel="50000" decel="50000" fill="hold" nodeType="clickEffect">
                                  <p:stCondLst>
                                    <p:cond delay="0"/>
                                  </p:stCondLst>
                                  <p:childTnLst>
                                    <p:animMotion origin="layout" path="M -4.72222E-6 -1.85185E-6 L -0.62083 0.00023 " pathEditMode="relative" rAng="0" ptsTypes="AA">
                                      <p:cBhvr>
                                        <p:cTn id="6" dur="2000" fill="hold"/>
                                        <p:tgtEl>
                                          <p:spTgt spid="13"/>
                                        </p:tgtEl>
                                        <p:attrNameLst>
                                          <p:attrName>ppt_x</p:attrName>
                                          <p:attrName>ppt_y</p:attrName>
                                        </p:attrNameLst>
                                      </p:cBhvr>
                                      <p:rCtr x="-310" y="0"/>
                                    </p:animMotion>
                                  </p:childTnLst>
                                </p:cTn>
                              </p:par>
                            </p:childTnLst>
                          </p:cTn>
                        </p:par>
                      </p:childTnLst>
                    </p:cTn>
                  </p:par>
                </p:childTnLst>
              </p:cTn>
              <p:nextCondLst>
                <p:cond evt="onClick" delay="0">
                  <p:tgtEl>
                    <p:spTgt spid="13"/>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PK pozemního stavitelství</a:t>
            </a:r>
          </a:p>
        </p:txBody>
      </p:sp>
      <p:sp>
        <p:nvSpPr>
          <p:cNvPr id="3" name="Zástupný symbol pro obsah 2"/>
          <p:cNvSpPr>
            <a:spLocks noGrp="1"/>
          </p:cNvSpPr>
          <p:nvPr>
            <p:ph idx="1"/>
          </p:nvPr>
        </p:nvSpPr>
        <p:spPr/>
        <p:txBody>
          <a:bodyPr/>
          <a:lstStyle/>
          <a:p>
            <a:r>
              <a:rPr lang="cs-CZ" b="1" dirty="0">
                <a:solidFill>
                  <a:srgbClr val="C00000"/>
                </a:solidFill>
              </a:rPr>
              <a:t>Učební pomůcky</a:t>
            </a:r>
          </a:p>
          <a:p>
            <a:pPr lvl="1"/>
            <a:r>
              <a:rPr lang="cs-CZ" sz="2200" dirty="0"/>
              <a:t>POS, STA - běžné pomůcky (nelinkovaný velký sešit, tužka, guma, pravítko, průpiska) </a:t>
            </a:r>
          </a:p>
          <a:p>
            <a:pPr lvl="1"/>
            <a:r>
              <a:rPr lang="cs-CZ" sz="2200" dirty="0"/>
              <a:t>KOC - jako u POS, tužka pentilka dvou velikostí, rýsovací fixy dvou velikostí, rýsovací prkno  a příložník (A3, lépe A2), výkresy A3, později A2 (kladívkový a pauzovací papír)</a:t>
            </a:r>
          </a:p>
          <a:p>
            <a:pPr lvl="1"/>
            <a:r>
              <a:rPr lang="cs-CZ" sz="2200" dirty="0"/>
              <a:t>ODK- tužky 4 tvrdostí, náčrtkové a kreslící papíry, papírová složka</a:t>
            </a:r>
          </a:p>
          <a:p>
            <a:pPr lvl="1"/>
            <a:r>
              <a:rPr lang="cs-CZ" sz="2200" dirty="0"/>
              <a:t>ARC - měkké tužky B, kreslící papíry, nelinkovaný velký sešit, progresa (pastelky)</a:t>
            </a:r>
          </a:p>
          <a:p>
            <a:pPr lvl="1"/>
            <a:r>
              <a:rPr lang="cs-CZ" sz="2200" dirty="0"/>
              <a:t>TKR - tvrdé a měkké tužky, kancelářské papíry, výkresy A4 a A3(kladívkový papír)</a:t>
            </a:r>
          </a:p>
          <a:p>
            <a:endParaRPr lang="cs-CZ" sz="1800" dirty="0"/>
          </a:p>
        </p:txBody>
      </p:sp>
      <p:sp>
        <p:nvSpPr>
          <p:cNvPr id="4" name="Tlačítko akce: Zpět nebo Předchozí 3">
            <a:hlinkClick r:id="" action="ppaction://hlinkshowjump?jump=previousslide" highlightClick="1"/>
          </p:cNvPr>
          <p:cNvSpPr/>
          <p:nvPr/>
        </p:nvSpPr>
        <p:spPr>
          <a:xfrm>
            <a:off x="7884000" y="6462000"/>
            <a:ext cx="396000" cy="396000"/>
          </a:xfrm>
          <a:prstGeom prst="actionButtonBackPrevious">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5" name="Tlačítko akce: Dopředu nebo Další 4">
            <a:hlinkClick r:id="" action="ppaction://hlinkshowjump?jump=nextslide" highlightClick="1"/>
          </p:cNvPr>
          <p:cNvSpPr/>
          <p:nvPr/>
        </p:nvSpPr>
        <p:spPr>
          <a:xfrm>
            <a:off x="8748000" y="6462000"/>
            <a:ext cx="396000" cy="396000"/>
          </a:xfrm>
          <a:prstGeom prst="actionButtonForwardNex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6" name="Tlačítko akce: Návrat 5">
            <a:hlinkClick r:id="rId2" action="ppaction://hlinksldjump" highlightClick="1"/>
          </p:cNvPr>
          <p:cNvSpPr/>
          <p:nvPr/>
        </p:nvSpPr>
        <p:spPr>
          <a:xfrm>
            <a:off x="8316000" y="6462000"/>
            <a:ext cx="396000" cy="396000"/>
          </a:xfrm>
          <a:prstGeom prst="actionButtonReturn">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5665331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PK pozemního stavitelství</a:t>
            </a:r>
          </a:p>
        </p:txBody>
      </p:sp>
      <p:sp>
        <p:nvSpPr>
          <p:cNvPr id="3" name="Zástupný symbol pro obsah 2"/>
          <p:cNvSpPr>
            <a:spLocks noGrp="1"/>
          </p:cNvSpPr>
          <p:nvPr>
            <p:ph idx="1"/>
          </p:nvPr>
        </p:nvSpPr>
        <p:spPr/>
        <p:txBody>
          <a:bodyPr/>
          <a:lstStyle/>
          <a:p>
            <a:r>
              <a:rPr lang="cs-CZ" b="1" dirty="0">
                <a:solidFill>
                  <a:srgbClr val="C00000"/>
                </a:solidFill>
              </a:rPr>
              <a:t>Učební materiály</a:t>
            </a:r>
          </a:p>
          <a:p>
            <a:pPr lvl="1"/>
            <a:r>
              <a:rPr lang="cs-CZ" dirty="0"/>
              <a:t>učební texty vloženy na </a:t>
            </a:r>
            <a:r>
              <a:rPr lang="cs-CZ" dirty="0" err="1"/>
              <a:t>Classroom</a:t>
            </a:r>
            <a:r>
              <a:rPr lang="cs-CZ" dirty="0"/>
              <a:t>, zápisy do sešitu</a:t>
            </a:r>
          </a:p>
          <a:p>
            <a:pPr marL="0" indent="0">
              <a:buNone/>
            </a:pPr>
            <a:r>
              <a:rPr lang="cs-CZ" sz="1000" dirty="0"/>
              <a:t>			</a:t>
            </a:r>
          </a:p>
          <a:p>
            <a:r>
              <a:rPr lang="cs-CZ" b="1" dirty="0">
                <a:solidFill>
                  <a:srgbClr val="C00000"/>
                </a:solidFill>
              </a:rPr>
              <a:t>Soutěže</a:t>
            </a:r>
          </a:p>
          <a:p>
            <a:pPr lvl="1"/>
            <a:r>
              <a:rPr lang="cs-CZ" dirty="0"/>
              <a:t>SOČ, POROTHERM, YTONG, VELUX</a:t>
            </a:r>
          </a:p>
          <a:p>
            <a:pPr lvl="1"/>
            <a:r>
              <a:rPr lang="cs-CZ" dirty="0"/>
              <a:t>stavby z vlnité lepenky</a:t>
            </a:r>
          </a:p>
          <a:p>
            <a:pPr lvl="1"/>
            <a:r>
              <a:rPr lang="cs-CZ" dirty="0"/>
              <a:t>ArchiCAD, modely …</a:t>
            </a:r>
          </a:p>
        </p:txBody>
      </p:sp>
      <p:sp>
        <p:nvSpPr>
          <p:cNvPr id="4" name="Tlačítko akce: Zpět nebo Předchozí 3">
            <a:hlinkClick r:id="" action="ppaction://hlinkshowjump?jump=previousslide" highlightClick="1"/>
          </p:cNvPr>
          <p:cNvSpPr/>
          <p:nvPr/>
        </p:nvSpPr>
        <p:spPr>
          <a:xfrm>
            <a:off x="7884000" y="6462000"/>
            <a:ext cx="396000" cy="396000"/>
          </a:xfrm>
          <a:prstGeom prst="actionButtonBackPrevious">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5" name="Tlačítko akce: Dopředu nebo Další 4">
            <a:hlinkClick r:id="" action="ppaction://hlinkshowjump?jump=nextslide" highlightClick="1"/>
          </p:cNvPr>
          <p:cNvSpPr/>
          <p:nvPr/>
        </p:nvSpPr>
        <p:spPr>
          <a:xfrm>
            <a:off x="8748000" y="6462000"/>
            <a:ext cx="396000" cy="396000"/>
          </a:xfrm>
          <a:prstGeom prst="actionButtonForwardNex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6" name="Tlačítko akce: Návrat 5">
            <a:hlinkClick r:id="rId2" action="ppaction://hlinksldjump" highlightClick="1"/>
          </p:cNvPr>
          <p:cNvSpPr/>
          <p:nvPr/>
        </p:nvSpPr>
        <p:spPr>
          <a:xfrm>
            <a:off x="8316000" y="6462000"/>
            <a:ext cx="396000" cy="396000"/>
          </a:xfrm>
          <a:prstGeom prst="actionButtonReturn">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41812837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PK tělesné výchovy a pohybových aktivit</a:t>
            </a:r>
          </a:p>
        </p:txBody>
      </p:sp>
      <p:sp>
        <p:nvSpPr>
          <p:cNvPr id="3" name="Zástupný symbol pro obsah 2"/>
          <p:cNvSpPr>
            <a:spLocks noGrp="1"/>
          </p:cNvSpPr>
          <p:nvPr>
            <p:ph idx="1"/>
          </p:nvPr>
        </p:nvSpPr>
        <p:spPr/>
        <p:txBody>
          <a:bodyPr/>
          <a:lstStyle/>
          <a:p>
            <a:r>
              <a:rPr lang="cs-CZ" sz="2600" b="1" dirty="0"/>
              <a:t>Předměty:   </a:t>
            </a:r>
            <a:r>
              <a:rPr lang="cs-CZ" sz="2600" dirty="0"/>
              <a:t>tělesná výchova		TV</a:t>
            </a:r>
          </a:p>
          <a:p>
            <a:pPr marL="0" indent="0">
              <a:buNone/>
            </a:pPr>
            <a:r>
              <a:rPr lang="cs-CZ" sz="2600" dirty="0"/>
              <a:t>		</a:t>
            </a:r>
            <a:endParaRPr lang="cs-CZ" sz="1000" dirty="0"/>
          </a:p>
          <a:p>
            <a:r>
              <a:rPr lang="cs-CZ" sz="2600" b="1" dirty="0"/>
              <a:t>Předseda: </a:t>
            </a:r>
            <a:r>
              <a:rPr lang="cs-CZ" sz="2600" dirty="0"/>
              <a:t> Mgr. Radim Břežný          </a:t>
            </a:r>
          </a:p>
          <a:p>
            <a:endParaRPr lang="cs-CZ" sz="1000" dirty="0"/>
          </a:p>
          <a:p>
            <a:r>
              <a:rPr lang="cs-CZ" sz="2600" b="1" dirty="0"/>
              <a:t>Členové: </a:t>
            </a:r>
            <a:r>
              <a:rPr lang="cs-CZ" sz="2600" dirty="0"/>
              <a:t>	 Mgr. Jiří Filipec						 Mgr. Dominik Hanke 					 Mgr. Marek Klečka				          Mgr. Vítězslav Myška					 Mgr. Ivana Myšková</a:t>
            </a:r>
          </a:p>
          <a:p>
            <a:endParaRPr lang="cs-CZ" sz="2600" dirty="0"/>
          </a:p>
          <a:p>
            <a:pPr marL="0" indent="0">
              <a:buNone/>
            </a:pPr>
            <a:r>
              <a:rPr lang="cs-CZ" sz="2600" dirty="0"/>
              <a:t>		 </a:t>
            </a:r>
            <a:r>
              <a:rPr lang="cs-CZ" sz="1400" dirty="0"/>
              <a:t>	</a:t>
            </a:r>
            <a:endParaRPr lang="cs-CZ"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r>
              <a:rPr lang="cs-CZ" dirty="0"/>
              <a:t>PK tělesné výchovy a pohybových aktivit</a:t>
            </a:r>
          </a:p>
        </p:txBody>
      </p:sp>
      <p:sp>
        <p:nvSpPr>
          <p:cNvPr id="3" name="Zástupný symbol pro obsah 2"/>
          <p:cNvSpPr>
            <a:spLocks noGrp="1"/>
          </p:cNvSpPr>
          <p:nvPr>
            <p:ph idx="1"/>
          </p:nvPr>
        </p:nvSpPr>
        <p:spPr/>
        <p:txBody>
          <a:bodyPr/>
          <a:lstStyle/>
          <a:p>
            <a:r>
              <a:rPr lang="cs-CZ" b="1" dirty="0"/>
              <a:t>cvičební úbor</a:t>
            </a:r>
          </a:p>
          <a:p>
            <a:endParaRPr lang="cs-CZ" sz="1000" dirty="0"/>
          </a:p>
          <a:p>
            <a:r>
              <a:rPr lang="cs-CZ" b="1" dirty="0"/>
              <a:t>osobní hygiena </a:t>
            </a:r>
            <a:r>
              <a:rPr lang="cs-CZ" dirty="0"/>
              <a:t>– ručník, mýdlo…“suché mytí“?!</a:t>
            </a:r>
          </a:p>
          <a:p>
            <a:endParaRPr lang="cs-CZ" sz="1000" dirty="0"/>
          </a:p>
          <a:p>
            <a:r>
              <a:rPr lang="cs-CZ" b="1" dirty="0"/>
              <a:t>aktivní účast </a:t>
            </a:r>
            <a:r>
              <a:rPr lang="cs-CZ" dirty="0"/>
              <a:t>v hodinách (viz školní řád)</a:t>
            </a:r>
          </a:p>
          <a:p>
            <a:endParaRPr lang="cs-CZ" sz="1000" dirty="0"/>
          </a:p>
          <a:p>
            <a:r>
              <a:rPr lang="cs-CZ" b="1" dirty="0"/>
              <a:t>uvolnění z TEV </a:t>
            </a:r>
            <a:r>
              <a:rPr lang="cs-CZ" dirty="0"/>
              <a:t>– formulář, lékař, ředitelka</a:t>
            </a:r>
          </a:p>
          <a:p>
            <a:endParaRPr lang="cs-CZ" sz="1000" dirty="0"/>
          </a:p>
          <a:p>
            <a:r>
              <a:rPr lang="cs-CZ" b="1" dirty="0"/>
              <a:t>reprezentace školy </a:t>
            </a:r>
            <a:r>
              <a:rPr lang="cs-CZ" dirty="0"/>
              <a:t>(fotbal, basketbal, volejbal, házená, plavání, přespolní běh, florbal,…)</a:t>
            </a:r>
          </a:p>
        </p:txBody>
      </p:sp>
      <p:sp>
        <p:nvSpPr>
          <p:cNvPr id="4" name="Tlačítko akce: Zpět nebo Předchozí 3">
            <a:hlinkClick r:id="" action="ppaction://hlinkshowjump?jump=previousslide" highlightClick="1"/>
          </p:cNvPr>
          <p:cNvSpPr/>
          <p:nvPr/>
        </p:nvSpPr>
        <p:spPr>
          <a:xfrm>
            <a:off x="7884000" y="6462000"/>
            <a:ext cx="396000" cy="396000"/>
          </a:xfrm>
          <a:prstGeom prst="actionButtonBackPrevious">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5" name="Tlačítko akce: Dopředu nebo Další 4">
            <a:hlinkClick r:id="" action="ppaction://hlinkshowjump?jump=nextslide" highlightClick="1"/>
          </p:cNvPr>
          <p:cNvSpPr/>
          <p:nvPr/>
        </p:nvSpPr>
        <p:spPr>
          <a:xfrm>
            <a:off x="8748000" y="6462000"/>
            <a:ext cx="396000" cy="396000"/>
          </a:xfrm>
          <a:prstGeom prst="actionButtonForwardNex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6" name="Tlačítko akce: Návrat 5">
            <a:hlinkClick r:id="rId2" action="ppaction://hlinksldjump" highlightClick="1"/>
          </p:cNvPr>
          <p:cNvSpPr/>
          <p:nvPr/>
        </p:nvSpPr>
        <p:spPr>
          <a:xfrm>
            <a:off x="8316000" y="6462000"/>
            <a:ext cx="396000" cy="396000"/>
          </a:xfrm>
          <a:prstGeom prst="actionButtonReturn">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87595222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Lyžařský kurz</a:t>
            </a:r>
          </a:p>
        </p:txBody>
      </p:sp>
      <p:sp>
        <p:nvSpPr>
          <p:cNvPr id="3" name="Zástupný symbol pro obsah 2"/>
          <p:cNvSpPr>
            <a:spLocks noGrp="1"/>
          </p:cNvSpPr>
          <p:nvPr>
            <p:ph idx="1"/>
          </p:nvPr>
        </p:nvSpPr>
        <p:spPr>
          <a:xfrm>
            <a:off x="285720" y="1556792"/>
            <a:ext cx="8534752" cy="4680519"/>
          </a:xfrm>
        </p:spPr>
        <p:txBody>
          <a:bodyPr>
            <a:normAutofit fontScale="70000" lnSpcReduction="20000"/>
          </a:bodyPr>
          <a:lstStyle/>
          <a:p>
            <a:r>
              <a:rPr lang="cs-CZ" b="1" dirty="0"/>
              <a:t>Vzdělávací a sportovní centrum Bílá </a:t>
            </a:r>
            <a:r>
              <a:rPr lang="cs-CZ" dirty="0"/>
              <a:t> </a:t>
            </a:r>
            <a:r>
              <a:rPr lang="cs-CZ" dirty="0">
                <a:hlinkClick r:id="rId2"/>
              </a:rPr>
              <a:t>https://www.vscbila.cz</a:t>
            </a:r>
            <a:endParaRPr lang="cs-CZ" dirty="0"/>
          </a:p>
          <a:p>
            <a:endParaRPr lang="cs-CZ" sz="300" dirty="0"/>
          </a:p>
          <a:p>
            <a:r>
              <a:rPr lang="cs-CZ" dirty="0"/>
              <a:t>lyže nebo prkno (snowboard), začátečník nebo pokročilý…naučíme a zdokonalíme </a:t>
            </a:r>
            <a:r>
              <a:rPr lang="cs-CZ" dirty="0">
                <a:sym typeface="Wingdings" panose="05000000000000000000" pitchFamily="2" charset="2"/>
              </a:rPr>
              <a:t></a:t>
            </a:r>
          </a:p>
          <a:p>
            <a:endParaRPr lang="cs-CZ" sz="300" dirty="0"/>
          </a:p>
          <a:p>
            <a:r>
              <a:rPr lang="cs-CZ" b="1" dirty="0"/>
              <a:t>kalkulace ke dni 8. 9. 2023 </a:t>
            </a:r>
            <a:r>
              <a:rPr lang="cs-CZ" dirty="0"/>
              <a:t>(může být ze strany poskytovatele upravena)</a:t>
            </a:r>
          </a:p>
          <a:p>
            <a:pPr lvl="1"/>
            <a:r>
              <a:rPr lang="cs-CZ" dirty="0"/>
              <a:t>ubytování 1360Kč			</a:t>
            </a:r>
          </a:p>
          <a:p>
            <a:pPr lvl="1"/>
            <a:r>
              <a:rPr lang="cs-CZ" dirty="0"/>
              <a:t>stravování 1445Kč</a:t>
            </a:r>
          </a:p>
          <a:p>
            <a:pPr lvl="1"/>
            <a:r>
              <a:rPr lang="cs-CZ" dirty="0"/>
              <a:t>doprava cca 300Kč		</a:t>
            </a:r>
          </a:p>
          <a:p>
            <a:pPr lvl="1"/>
            <a:r>
              <a:rPr lang="cs-CZ" dirty="0"/>
              <a:t>vleky 1900Kč + 100Kč (vratná záloha na kartu)</a:t>
            </a:r>
          </a:p>
          <a:p>
            <a:endParaRPr lang="cs-CZ" sz="500" dirty="0"/>
          </a:p>
          <a:p>
            <a:r>
              <a:rPr lang="cs-CZ" b="1" dirty="0"/>
              <a:t>platby</a:t>
            </a:r>
          </a:p>
          <a:p>
            <a:pPr lvl="1"/>
            <a:r>
              <a:rPr lang="cs-CZ" b="1" dirty="0"/>
              <a:t>na účet </a:t>
            </a:r>
            <a:r>
              <a:rPr lang="cs-CZ" dirty="0"/>
              <a:t>7439761/0100, variabilní symbol je rodné číslo bez čísel za lomítkem, do poznámek napsat třídu a jméno nebo přes </a:t>
            </a:r>
            <a:r>
              <a:rPr lang="cs-CZ" b="1" dirty="0"/>
              <a:t>QR kód</a:t>
            </a:r>
          </a:p>
          <a:p>
            <a:endParaRPr lang="cs-CZ" sz="300" b="1" dirty="0"/>
          </a:p>
          <a:p>
            <a:pPr lvl="1"/>
            <a:r>
              <a:rPr lang="cs-CZ" b="1" dirty="0"/>
              <a:t>závazná přihláška </a:t>
            </a:r>
            <a:r>
              <a:rPr lang="cs-CZ" dirty="0"/>
              <a:t>je dána zaplacením zálohy </a:t>
            </a:r>
            <a:r>
              <a:rPr lang="cs-CZ" b="1" dirty="0"/>
              <a:t>1.000Kč do 15.10.2023</a:t>
            </a:r>
          </a:p>
          <a:p>
            <a:pPr lvl="1"/>
            <a:endParaRPr lang="cs-CZ" sz="100" b="1" dirty="0"/>
          </a:p>
          <a:p>
            <a:pPr lvl="1"/>
            <a:r>
              <a:rPr lang="cs-CZ" b="1" dirty="0"/>
              <a:t>doplatek do 15. 1. 2024, </a:t>
            </a:r>
            <a:r>
              <a:rPr lang="cs-CZ" dirty="0"/>
              <a:t>částka bude upřesněna dle skutečného počtu účastníků (kalkulace dopravy)</a:t>
            </a:r>
          </a:p>
          <a:p>
            <a:endParaRPr lang="cs-CZ" sz="500" dirty="0"/>
          </a:p>
        </p:txBody>
      </p:sp>
      <p:sp>
        <p:nvSpPr>
          <p:cNvPr id="4" name="Tlačítko akce: Zpět nebo Předchozí 3">
            <a:hlinkClick r:id="" action="ppaction://hlinkshowjump?jump=previousslide" highlightClick="1"/>
          </p:cNvPr>
          <p:cNvSpPr/>
          <p:nvPr/>
        </p:nvSpPr>
        <p:spPr>
          <a:xfrm>
            <a:off x="7884000" y="6462000"/>
            <a:ext cx="396000" cy="396000"/>
          </a:xfrm>
          <a:prstGeom prst="actionButtonBackPrevious">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5" name="Tlačítko akce: Dopředu nebo Další 4">
            <a:hlinkClick r:id="" action="ppaction://hlinkshowjump?jump=nextslide" highlightClick="1"/>
          </p:cNvPr>
          <p:cNvSpPr/>
          <p:nvPr/>
        </p:nvSpPr>
        <p:spPr>
          <a:xfrm>
            <a:off x="8748000" y="6462000"/>
            <a:ext cx="396000" cy="396000"/>
          </a:xfrm>
          <a:prstGeom prst="actionButtonForwardNex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6" name="Tlačítko akce: Návrat 5">
            <a:hlinkClick r:id="rId3" action="ppaction://hlinksldjump" highlightClick="1"/>
          </p:cNvPr>
          <p:cNvSpPr/>
          <p:nvPr/>
        </p:nvSpPr>
        <p:spPr>
          <a:xfrm>
            <a:off x="8316000" y="6462000"/>
            <a:ext cx="396000" cy="396000"/>
          </a:xfrm>
          <a:prstGeom prst="actionButtonReturn">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pic>
        <p:nvPicPr>
          <p:cNvPr id="7" name="Obrázek 6">
            <a:extLst>
              <a:ext uri="{FF2B5EF4-FFF2-40B4-BE49-F238E27FC236}">
                <a16:creationId xmlns:a16="http://schemas.microsoft.com/office/drawing/2014/main" id="{0BE60950-A9E7-4CDF-BCE7-BA9048848777}"/>
              </a:ext>
            </a:extLst>
          </p:cNvPr>
          <p:cNvPicPr>
            <a:picLocks noChangeAspect="1"/>
          </p:cNvPicPr>
          <p:nvPr/>
        </p:nvPicPr>
        <p:blipFill>
          <a:blip r:embed="rId4"/>
          <a:stretch>
            <a:fillRect/>
          </a:stretch>
        </p:blipFill>
        <p:spPr>
          <a:xfrm>
            <a:off x="6909806" y="2852936"/>
            <a:ext cx="1604194" cy="1548637"/>
          </a:xfrm>
          <a:prstGeom prst="rect">
            <a:avLst/>
          </a:prstGeom>
        </p:spPr>
      </p:pic>
    </p:spTree>
    <p:extLst>
      <p:ext uri="{BB962C8B-B14F-4D97-AF65-F5344CB8AC3E}">
        <p14:creationId xmlns:p14="http://schemas.microsoft.com/office/powerpoint/2010/main" val="17343707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Nadpis 1"/>
          <p:cNvSpPr>
            <a:spLocks noGrp="1"/>
          </p:cNvSpPr>
          <p:nvPr>
            <p:ph type="title"/>
          </p:nvPr>
        </p:nvSpPr>
        <p:spPr/>
        <p:txBody>
          <a:bodyPr/>
          <a:lstStyle/>
          <a:p>
            <a:r>
              <a:rPr lang="cs-CZ" dirty="0"/>
              <a:t>Informační systém školy</a:t>
            </a:r>
          </a:p>
        </p:txBody>
      </p:sp>
      <p:sp>
        <p:nvSpPr>
          <p:cNvPr id="28675" name="Zástupný symbol pro obsah 2"/>
          <p:cNvSpPr>
            <a:spLocks noGrp="1"/>
          </p:cNvSpPr>
          <p:nvPr>
            <p:ph idx="1"/>
          </p:nvPr>
        </p:nvSpPr>
        <p:spPr>
          <a:xfrm>
            <a:off x="404762" y="1545749"/>
            <a:ext cx="8534752" cy="4522823"/>
          </a:xfrm>
        </p:spPr>
        <p:txBody>
          <a:bodyPr/>
          <a:lstStyle/>
          <a:p>
            <a:pPr algn="ctr">
              <a:spcBef>
                <a:spcPct val="0"/>
              </a:spcBef>
              <a:buFont typeface="Arial" charset="0"/>
              <a:buNone/>
            </a:pPr>
            <a:r>
              <a:rPr lang="cs-CZ" sz="7200" dirty="0"/>
              <a:t>www.stav-ova.cz</a:t>
            </a:r>
          </a:p>
          <a:p>
            <a:pPr algn="ctr">
              <a:spcBef>
                <a:spcPct val="0"/>
              </a:spcBef>
              <a:buFont typeface="Arial" charset="0"/>
              <a:buNone/>
            </a:pPr>
            <a:endParaRPr lang="cs-CZ" sz="4000" dirty="0"/>
          </a:p>
        </p:txBody>
      </p:sp>
      <p:sp>
        <p:nvSpPr>
          <p:cNvPr id="4" name="Tlačítko akce: Zpět nebo Předchozí 3">
            <a:hlinkClick r:id="" action="ppaction://hlinkshowjump?jump=previousslide" highlightClick="1"/>
          </p:cNvPr>
          <p:cNvSpPr/>
          <p:nvPr/>
        </p:nvSpPr>
        <p:spPr>
          <a:xfrm>
            <a:off x="8316000" y="6462000"/>
            <a:ext cx="396000" cy="396000"/>
          </a:xfrm>
          <a:prstGeom prst="actionButtonBackPrevious">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5" name="Tlačítko akce: Dopředu nebo Další 4">
            <a:hlinkClick r:id="" action="ppaction://hlinkshowjump?jump=nextslide" highlightClick="1"/>
          </p:cNvPr>
          <p:cNvSpPr/>
          <p:nvPr/>
        </p:nvSpPr>
        <p:spPr>
          <a:xfrm>
            <a:off x="8748000" y="6462000"/>
            <a:ext cx="396000" cy="396000"/>
          </a:xfrm>
          <a:prstGeom prst="actionButtonForwardNex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3" name="TextovéPole 2"/>
          <p:cNvSpPr txBox="1"/>
          <p:nvPr/>
        </p:nvSpPr>
        <p:spPr>
          <a:xfrm>
            <a:off x="439629" y="3925768"/>
            <a:ext cx="1438750" cy="923330"/>
          </a:xfrm>
          <a:prstGeom prst="rect">
            <a:avLst/>
          </a:prstGeom>
          <a:noFill/>
        </p:spPr>
        <p:txBody>
          <a:bodyPr wrap="square" rtlCol="0">
            <a:spAutoFit/>
          </a:bodyPr>
          <a:lstStyle/>
          <a:p>
            <a:r>
              <a:rPr lang="cs-CZ" dirty="0">
                <a:latin typeface="Trebuchet MS" panose="020B0603020202020204" pitchFamily="34" charset="0"/>
              </a:rPr>
              <a:t>Informace o aktuálním dění</a:t>
            </a:r>
            <a:endParaRPr lang="cs-CZ" dirty="0">
              <a:solidFill>
                <a:srgbClr val="C00000"/>
              </a:solidFill>
              <a:latin typeface="Trebuchet MS" panose="020B0603020202020204" pitchFamily="34" charset="0"/>
            </a:endParaRPr>
          </a:p>
        </p:txBody>
      </p:sp>
      <p:sp>
        <p:nvSpPr>
          <p:cNvPr id="6" name="TextovéPole 5"/>
          <p:cNvSpPr txBox="1"/>
          <p:nvPr/>
        </p:nvSpPr>
        <p:spPr>
          <a:xfrm>
            <a:off x="1559722" y="3823795"/>
            <a:ext cx="1798870" cy="646331"/>
          </a:xfrm>
          <a:prstGeom prst="rect">
            <a:avLst/>
          </a:prstGeom>
          <a:noFill/>
        </p:spPr>
        <p:txBody>
          <a:bodyPr wrap="square" rtlCol="0">
            <a:spAutoFit/>
          </a:bodyPr>
          <a:lstStyle/>
          <a:p>
            <a:pPr lvl="1"/>
            <a:r>
              <a:rPr lang="cs-CZ" dirty="0">
                <a:latin typeface="Trebuchet MS" panose="020B0603020202020204" pitchFamily="34" charset="0"/>
              </a:rPr>
              <a:t>Formuláře, žádosti</a:t>
            </a:r>
          </a:p>
        </p:txBody>
      </p:sp>
      <p:sp>
        <p:nvSpPr>
          <p:cNvPr id="7" name="TextovéPole 6"/>
          <p:cNvSpPr txBox="1"/>
          <p:nvPr/>
        </p:nvSpPr>
        <p:spPr>
          <a:xfrm>
            <a:off x="5344350" y="3451856"/>
            <a:ext cx="1936142" cy="923330"/>
          </a:xfrm>
          <a:prstGeom prst="rect">
            <a:avLst/>
          </a:prstGeom>
          <a:noFill/>
        </p:spPr>
        <p:txBody>
          <a:bodyPr wrap="square" rtlCol="0">
            <a:spAutoFit/>
          </a:bodyPr>
          <a:lstStyle/>
          <a:p>
            <a:r>
              <a:rPr lang="cs-CZ" dirty="0">
                <a:latin typeface="Trebuchet MS" panose="020B0603020202020204" pitchFamily="34" charset="0"/>
              </a:rPr>
              <a:t>Všechny potřebné termíny</a:t>
            </a:r>
          </a:p>
        </p:txBody>
      </p:sp>
      <p:sp>
        <p:nvSpPr>
          <p:cNvPr id="9" name="TextovéPole 8"/>
          <p:cNvSpPr txBox="1"/>
          <p:nvPr/>
        </p:nvSpPr>
        <p:spPr>
          <a:xfrm>
            <a:off x="7360788" y="3919925"/>
            <a:ext cx="1397745" cy="1754326"/>
          </a:xfrm>
          <a:prstGeom prst="rect">
            <a:avLst/>
          </a:prstGeom>
          <a:noFill/>
        </p:spPr>
        <p:txBody>
          <a:bodyPr wrap="square" rtlCol="0">
            <a:spAutoFit/>
          </a:bodyPr>
          <a:lstStyle/>
          <a:p>
            <a:r>
              <a:rPr lang="cs-CZ" dirty="0">
                <a:latin typeface="Trebuchet MS" panose="020B0603020202020204" pitchFamily="34" charset="0"/>
              </a:rPr>
              <a:t>Údaje o škole,</a:t>
            </a:r>
          </a:p>
          <a:p>
            <a:r>
              <a:rPr lang="cs-CZ" dirty="0">
                <a:latin typeface="Trebuchet MS" panose="020B0603020202020204" pitchFamily="34" charset="0"/>
              </a:rPr>
              <a:t>kontakty a konzultační hodiny pedagogů</a:t>
            </a:r>
          </a:p>
        </p:txBody>
      </p:sp>
      <p:cxnSp>
        <p:nvCxnSpPr>
          <p:cNvPr id="11" name="Přímá spojnice se šipkou 10"/>
          <p:cNvCxnSpPr/>
          <p:nvPr/>
        </p:nvCxnSpPr>
        <p:spPr>
          <a:xfrm flipV="1">
            <a:off x="1190887" y="3444174"/>
            <a:ext cx="0" cy="362986"/>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Přímá spojnice se šipkou 21"/>
          <p:cNvCxnSpPr/>
          <p:nvPr/>
        </p:nvCxnSpPr>
        <p:spPr>
          <a:xfrm flipV="1">
            <a:off x="7955911" y="3484116"/>
            <a:ext cx="0" cy="362986"/>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5" name="TextovéPole 24"/>
          <p:cNvSpPr txBox="1"/>
          <p:nvPr/>
        </p:nvSpPr>
        <p:spPr>
          <a:xfrm>
            <a:off x="4897550" y="4768614"/>
            <a:ext cx="1928023" cy="923330"/>
          </a:xfrm>
          <a:prstGeom prst="rect">
            <a:avLst/>
          </a:prstGeom>
          <a:noFill/>
        </p:spPr>
        <p:txBody>
          <a:bodyPr wrap="square" rtlCol="0">
            <a:spAutoFit/>
          </a:bodyPr>
          <a:lstStyle/>
          <a:p>
            <a:pPr lvl="1"/>
            <a:r>
              <a:rPr lang="cs-CZ" dirty="0">
                <a:latin typeface="Trebuchet MS" panose="020B0603020202020204" pitchFamily="34" charset="0"/>
              </a:rPr>
              <a:t>Informace o lyžáku, prezentace </a:t>
            </a:r>
          </a:p>
        </p:txBody>
      </p:sp>
      <p:pic>
        <p:nvPicPr>
          <p:cNvPr id="18" name="Obrázek 17"/>
          <p:cNvPicPr>
            <a:picLocks noChangeAspect="1"/>
          </p:cNvPicPr>
          <p:nvPr/>
        </p:nvPicPr>
        <p:blipFill>
          <a:blip r:embed="rId2"/>
          <a:stretch>
            <a:fillRect/>
          </a:stretch>
        </p:blipFill>
        <p:spPr>
          <a:xfrm>
            <a:off x="465690" y="2904934"/>
            <a:ext cx="8244129" cy="455845"/>
          </a:xfrm>
          <a:prstGeom prst="rect">
            <a:avLst/>
          </a:prstGeom>
        </p:spPr>
      </p:pic>
      <p:pic>
        <p:nvPicPr>
          <p:cNvPr id="2" name="Obrázek 1">
            <a:extLst>
              <a:ext uri="{FF2B5EF4-FFF2-40B4-BE49-F238E27FC236}">
                <a16:creationId xmlns:a16="http://schemas.microsoft.com/office/drawing/2014/main" id="{ECAAF0DA-944C-4984-A5D9-43A92707BB39}"/>
              </a:ext>
            </a:extLst>
          </p:cNvPr>
          <p:cNvPicPr>
            <a:picLocks noChangeAspect="1"/>
          </p:cNvPicPr>
          <p:nvPr/>
        </p:nvPicPr>
        <p:blipFill rotWithShape="1">
          <a:blip r:embed="rId3"/>
          <a:srcRect l="6325" r="8455" b="7203"/>
          <a:stretch/>
        </p:blipFill>
        <p:spPr>
          <a:xfrm>
            <a:off x="3358591" y="3312298"/>
            <a:ext cx="1826331" cy="2566357"/>
          </a:xfrm>
          <a:prstGeom prst="rect">
            <a:avLst/>
          </a:prstGeom>
        </p:spPr>
      </p:pic>
      <p:cxnSp>
        <p:nvCxnSpPr>
          <p:cNvPr id="28" name="Přímá spojnice se šipkou 27"/>
          <p:cNvCxnSpPr/>
          <p:nvPr/>
        </p:nvCxnSpPr>
        <p:spPr>
          <a:xfrm rot="-240000" flipH="1" flipV="1">
            <a:off x="3200887" y="3967442"/>
            <a:ext cx="440432" cy="30122"/>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Přímá spojnice se šipkou 30"/>
          <p:cNvCxnSpPr/>
          <p:nvPr/>
        </p:nvCxnSpPr>
        <p:spPr>
          <a:xfrm rot="120000" flipV="1">
            <a:off x="4975108" y="3589683"/>
            <a:ext cx="366087" cy="15491"/>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Přímá spojnice se šipkou 29"/>
          <p:cNvCxnSpPr>
            <a:cxnSpLocks/>
          </p:cNvCxnSpPr>
          <p:nvPr/>
        </p:nvCxnSpPr>
        <p:spPr>
          <a:xfrm flipV="1">
            <a:off x="4532490" y="4941167"/>
            <a:ext cx="808864" cy="1"/>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2220688"/>
      </p:ext>
    </p:extLst>
  </p:cSld>
  <p:clrMapOvr>
    <a:masterClrMapping/>
  </p:clrMapOvr>
  <p:transition advTm="5000"/>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Možnosti zapůjčení výzbroje</a:t>
            </a:r>
          </a:p>
        </p:txBody>
      </p:sp>
      <p:sp>
        <p:nvSpPr>
          <p:cNvPr id="3" name="Zástupný symbol pro obsah 2"/>
          <p:cNvSpPr>
            <a:spLocks noGrp="1"/>
          </p:cNvSpPr>
          <p:nvPr>
            <p:ph idx="1"/>
          </p:nvPr>
        </p:nvSpPr>
        <p:spPr/>
        <p:txBody>
          <a:bodyPr>
            <a:normAutofit/>
          </a:bodyPr>
          <a:lstStyle/>
          <a:p>
            <a:r>
              <a:rPr lang="cs-CZ" dirty="0">
                <a:hlinkClick r:id="rId2"/>
              </a:rPr>
              <a:t>http://www.madejasport.cz/</a:t>
            </a:r>
            <a:endParaRPr lang="cs-CZ" dirty="0"/>
          </a:p>
          <a:p>
            <a:r>
              <a:rPr lang="cs-CZ" dirty="0">
                <a:hlinkClick r:id="rId3"/>
              </a:rPr>
              <a:t>http://www.skotchka.cz/</a:t>
            </a:r>
            <a:endParaRPr lang="cs-CZ" dirty="0"/>
          </a:p>
          <a:p>
            <a:r>
              <a:rPr lang="cs-CZ" dirty="0">
                <a:hlinkClick r:id="rId4"/>
              </a:rPr>
              <a:t>http://www.heliasport.cz/</a:t>
            </a:r>
            <a:endParaRPr lang="cs-CZ" dirty="0"/>
          </a:p>
          <a:p>
            <a:r>
              <a:rPr lang="cs-CZ" dirty="0">
                <a:hlinkClick r:id="rId5"/>
              </a:rPr>
              <a:t>http://www.4ski.cz/</a:t>
            </a:r>
            <a:endParaRPr lang="cs-CZ" dirty="0"/>
          </a:p>
          <a:p>
            <a:r>
              <a:rPr lang="cs-CZ" dirty="0">
                <a:hlinkClick r:id="rId6"/>
              </a:rPr>
              <a:t>http://www.</a:t>
            </a:r>
            <a:r>
              <a:rPr lang="cs-CZ" dirty="0" err="1">
                <a:hlinkClick r:id="rId6"/>
              </a:rPr>
              <a:t>sovaski.cz</a:t>
            </a:r>
            <a:r>
              <a:rPr lang="cs-CZ" dirty="0">
                <a:hlinkClick r:id="rId6"/>
              </a:rPr>
              <a:t>/</a:t>
            </a:r>
            <a:endParaRPr lang="cs-CZ" dirty="0"/>
          </a:p>
          <a:p>
            <a:r>
              <a:rPr lang="cs-CZ" dirty="0">
                <a:hlinkClick r:id="rId7"/>
              </a:rPr>
              <a:t>http://www.</a:t>
            </a:r>
            <a:r>
              <a:rPr lang="cs-CZ" dirty="0" err="1">
                <a:hlinkClick r:id="rId7"/>
              </a:rPr>
              <a:t>hope</a:t>
            </a:r>
            <a:r>
              <a:rPr lang="cs-CZ" dirty="0">
                <a:hlinkClick r:id="rId7"/>
              </a:rPr>
              <a:t>-sport.</a:t>
            </a:r>
            <a:r>
              <a:rPr lang="cs-CZ" dirty="0" err="1">
                <a:hlinkClick r:id="rId7"/>
              </a:rPr>
              <a:t>cz</a:t>
            </a:r>
            <a:r>
              <a:rPr lang="cs-CZ" dirty="0">
                <a:hlinkClick r:id="rId7"/>
              </a:rPr>
              <a:t>/</a:t>
            </a:r>
            <a:endParaRPr lang="cs-CZ" dirty="0"/>
          </a:p>
          <a:p>
            <a:r>
              <a:rPr lang="cs-CZ" dirty="0">
                <a:hlinkClick r:id="rId8"/>
              </a:rPr>
              <a:t>http://jobcentrum.sweb.cz/</a:t>
            </a:r>
            <a:endParaRPr lang="cs-CZ" dirty="0"/>
          </a:p>
          <a:p>
            <a:r>
              <a:rPr lang="cs-CZ" dirty="0">
                <a:hlinkClick r:id="rId9"/>
              </a:rPr>
              <a:t>http://www.</a:t>
            </a:r>
            <a:r>
              <a:rPr lang="cs-CZ" dirty="0" err="1">
                <a:hlinkClick r:id="rId9"/>
              </a:rPr>
              <a:t>skibila.cz</a:t>
            </a:r>
            <a:r>
              <a:rPr lang="cs-CZ" dirty="0">
                <a:hlinkClick r:id="rId9"/>
              </a:rPr>
              <a:t>/</a:t>
            </a:r>
            <a:r>
              <a:rPr lang="cs-CZ" dirty="0" err="1">
                <a:hlinkClick r:id="rId9"/>
              </a:rPr>
              <a:t>cs</a:t>
            </a:r>
            <a:r>
              <a:rPr lang="cs-CZ" dirty="0">
                <a:hlinkClick r:id="rId9"/>
              </a:rPr>
              <a:t>/zima/servis/</a:t>
            </a:r>
            <a:endParaRPr lang="cs-CZ" dirty="0"/>
          </a:p>
          <a:p>
            <a:endParaRPr lang="cs-CZ" dirty="0"/>
          </a:p>
          <a:p>
            <a:endParaRPr lang="cs-CZ" dirty="0"/>
          </a:p>
          <a:p>
            <a:endParaRPr lang="cs-CZ" dirty="0"/>
          </a:p>
        </p:txBody>
      </p:sp>
      <p:sp>
        <p:nvSpPr>
          <p:cNvPr id="4" name="Tlačítko akce: Zpět nebo Předchozí 3">
            <a:hlinkClick r:id="" action="ppaction://hlinkshowjump?jump=previousslide" highlightClick="1"/>
          </p:cNvPr>
          <p:cNvSpPr/>
          <p:nvPr/>
        </p:nvSpPr>
        <p:spPr>
          <a:xfrm>
            <a:off x="7884000" y="6462000"/>
            <a:ext cx="396000" cy="396000"/>
          </a:xfrm>
          <a:prstGeom prst="actionButtonBackPrevious">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5" name="Tlačítko akce: Dopředu nebo Další 4">
            <a:hlinkClick r:id="" action="ppaction://hlinkshowjump?jump=nextslide" highlightClick="1"/>
          </p:cNvPr>
          <p:cNvSpPr/>
          <p:nvPr/>
        </p:nvSpPr>
        <p:spPr>
          <a:xfrm>
            <a:off x="8748000" y="6462000"/>
            <a:ext cx="396000" cy="396000"/>
          </a:xfrm>
          <a:prstGeom prst="actionButtonForwardNex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6" name="Tlačítko akce: Návrat 5">
            <a:hlinkClick r:id="rId10" action="ppaction://hlinksldjump" highlightClick="1"/>
          </p:cNvPr>
          <p:cNvSpPr/>
          <p:nvPr/>
        </p:nvSpPr>
        <p:spPr>
          <a:xfrm>
            <a:off x="8316000" y="6462000"/>
            <a:ext cx="396000" cy="396000"/>
          </a:xfrm>
          <a:prstGeom prst="actionButtonReturn">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52250133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23528" y="116632"/>
            <a:ext cx="6624736" cy="1224136"/>
          </a:xfrm>
        </p:spPr>
        <p:txBody>
          <a:bodyPr/>
          <a:lstStyle/>
          <a:p>
            <a:pPr algn="l"/>
            <a:r>
              <a:rPr lang="cs-CZ" dirty="0"/>
              <a:t>                Termín </a:t>
            </a:r>
            <a:br>
              <a:rPr lang="cs-CZ" dirty="0"/>
            </a:br>
            <a:r>
              <a:rPr lang="cs-CZ" dirty="0"/>
              <a:t>	  12. 2. – 16. 2. 2024 </a:t>
            </a:r>
            <a:r>
              <a:rPr lang="cs-CZ" sz="3600" dirty="0"/>
              <a:t>	</a:t>
            </a:r>
          </a:p>
        </p:txBody>
      </p:sp>
      <p:sp>
        <p:nvSpPr>
          <p:cNvPr id="4" name="Tlačítko akce: Zpět nebo Předchozí 3">
            <a:hlinkClick r:id="" action="ppaction://hlinkshowjump?jump=previousslide" highlightClick="1"/>
          </p:cNvPr>
          <p:cNvSpPr/>
          <p:nvPr/>
        </p:nvSpPr>
        <p:spPr>
          <a:xfrm>
            <a:off x="7884000" y="6462000"/>
            <a:ext cx="396000" cy="396000"/>
          </a:xfrm>
          <a:prstGeom prst="actionButtonBackPrevious">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5" name="Tlačítko akce: Dopředu nebo Další 4">
            <a:hlinkClick r:id="" action="ppaction://hlinkshowjump?jump=nextslide" highlightClick="1"/>
          </p:cNvPr>
          <p:cNvSpPr/>
          <p:nvPr/>
        </p:nvSpPr>
        <p:spPr>
          <a:xfrm>
            <a:off x="8748000" y="6462000"/>
            <a:ext cx="396000" cy="396000"/>
          </a:xfrm>
          <a:prstGeom prst="actionButtonForwardNex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7" name="Tlačítko akce: Návrat 6">
            <a:hlinkClick r:id="rId2" action="ppaction://hlinksldjump" highlightClick="1"/>
          </p:cNvPr>
          <p:cNvSpPr/>
          <p:nvPr/>
        </p:nvSpPr>
        <p:spPr>
          <a:xfrm>
            <a:off x="8316000" y="6462000"/>
            <a:ext cx="396000" cy="396000"/>
          </a:xfrm>
          <a:prstGeom prst="actionButtonReturn">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pic>
        <p:nvPicPr>
          <p:cNvPr id="3" name="Obrázek 2">
            <a:extLst>
              <a:ext uri="{FF2B5EF4-FFF2-40B4-BE49-F238E27FC236}">
                <a16:creationId xmlns:a16="http://schemas.microsoft.com/office/drawing/2014/main" id="{3B282ACD-4B39-49DD-B0EB-732A0834AA3A}"/>
              </a:ext>
            </a:extLst>
          </p:cNvPr>
          <p:cNvPicPr>
            <a:picLocks noChangeAspect="1"/>
          </p:cNvPicPr>
          <p:nvPr/>
        </p:nvPicPr>
        <p:blipFill>
          <a:blip r:embed="rId3"/>
          <a:stretch>
            <a:fillRect/>
          </a:stretch>
        </p:blipFill>
        <p:spPr>
          <a:xfrm>
            <a:off x="294936" y="1628800"/>
            <a:ext cx="6509312" cy="4413243"/>
          </a:xfrm>
          <a:prstGeom prst="rect">
            <a:avLst/>
          </a:prstGeom>
        </p:spPr>
      </p:pic>
    </p:spTree>
    <p:extLst>
      <p:ext uri="{BB962C8B-B14F-4D97-AF65-F5344CB8AC3E}">
        <p14:creationId xmlns:p14="http://schemas.microsoft.com/office/powerpoint/2010/main" val="33447895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PK konstrukčních předmětů </a:t>
            </a:r>
            <a:r>
              <a:rPr lang="cs-CZ" dirty="0" err="1"/>
              <a:t>lab.měření</a:t>
            </a:r>
            <a:r>
              <a:rPr lang="cs-CZ" dirty="0"/>
              <a:t> a materiálů</a:t>
            </a:r>
          </a:p>
        </p:txBody>
      </p:sp>
      <p:sp>
        <p:nvSpPr>
          <p:cNvPr id="3" name="Zástupný symbol pro obsah 2"/>
          <p:cNvSpPr>
            <a:spLocks noGrp="1"/>
          </p:cNvSpPr>
          <p:nvPr>
            <p:ph idx="1"/>
          </p:nvPr>
        </p:nvSpPr>
        <p:spPr>
          <a:xfrm>
            <a:off x="285720" y="1714489"/>
            <a:ext cx="8462744" cy="4306800"/>
          </a:xfrm>
        </p:spPr>
        <p:txBody>
          <a:bodyPr/>
          <a:lstStyle/>
          <a:p>
            <a:r>
              <a:rPr lang="cs-CZ" sz="2600" b="1" dirty="0"/>
              <a:t>Předměty:  </a:t>
            </a:r>
            <a:r>
              <a:rPr lang="cs-CZ" sz="2600" dirty="0"/>
              <a:t>stavební mechanika	SME</a:t>
            </a:r>
          </a:p>
          <a:p>
            <a:pPr marL="0" indent="0">
              <a:buNone/>
            </a:pPr>
            <a:r>
              <a:rPr lang="cs-CZ" sz="2600" dirty="0"/>
              <a:t>		   stavební konstrukce	STK</a:t>
            </a:r>
          </a:p>
          <a:p>
            <a:pPr marL="0" indent="0">
              <a:buNone/>
            </a:pPr>
            <a:r>
              <a:rPr lang="cs-CZ" sz="2600" dirty="0"/>
              <a:t>		   stavební materiály	STM</a:t>
            </a:r>
          </a:p>
          <a:p>
            <a:pPr marL="0" indent="0">
              <a:buNone/>
            </a:pPr>
            <a:r>
              <a:rPr lang="cs-CZ" sz="2600" dirty="0"/>
              <a:t>		   technické měření	TEM</a:t>
            </a:r>
          </a:p>
          <a:p>
            <a:pPr marL="0" indent="0">
              <a:buNone/>
            </a:pPr>
            <a:endParaRPr lang="cs-CZ" sz="1000" dirty="0"/>
          </a:p>
          <a:p>
            <a:r>
              <a:rPr lang="cs-CZ" sz="2600" b="1" dirty="0"/>
              <a:t>Předseda:</a:t>
            </a:r>
            <a:r>
              <a:rPr lang="cs-CZ" sz="2600" dirty="0"/>
              <a:t> Ing. Jolana Kalivodová</a:t>
            </a:r>
          </a:p>
          <a:p>
            <a:pPr marL="0" indent="0">
              <a:buNone/>
            </a:pPr>
            <a:r>
              <a:rPr lang="cs-CZ" sz="1000" dirty="0"/>
              <a:t> </a:t>
            </a:r>
          </a:p>
          <a:p>
            <a:r>
              <a:rPr lang="cs-CZ" sz="2600" b="1" dirty="0"/>
              <a:t>Členové: </a:t>
            </a:r>
            <a:r>
              <a:rPr lang="cs-CZ" sz="2600" dirty="0"/>
              <a:t>	  Ing. Andrea Ondrušová </a:t>
            </a:r>
          </a:p>
          <a:p>
            <a:pPr marL="0" indent="0">
              <a:buNone/>
            </a:pPr>
            <a:r>
              <a:rPr lang="cs-CZ" sz="2600" dirty="0"/>
              <a:t>		  Msc. Martin Valenta	 </a:t>
            </a:r>
          </a:p>
          <a:p>
            <a:pPr marL="0" indent="0">
              <a:buNone/>
            </a:pPr>
            <a:r>
              <a:rPr lang="cs-CZ" sz="2600" dirty="0"/>
              <a:t>		</a:t>
            </a:r>
            <a:r>
              <a:rPr lang="cs-CZ" sz="2800" dirty="0"/>
              <a:t>	</a:t>
            </a:r>
            <a:endParaRPr lang="cs-CZ"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251520" y="110359"/>
            <a:ext cx="6716839" cy="1175501"/>
          </a:xfrm>
        </p:spPr>
        <p:txBody>
          <a:bodyPr/>
          <a:lstStyle/>
          <a:p>
            <a:r>
              <a:rPr lang="cs-CZ" dirty="0"/>
              <a:t>PK konstrukčních předmětů, </a:t>
            </a:r>
            <a:r>
              <a:rPr lang="cs-CZ" dirty="0" err="1"/>
              <a:t>lab.měření</a:t>
            </a:r>
            <a:r>
              <a:rPr lang="cs-CZ" dirty="0"/>
              <a:t> a materiálů</a:t>
            </a:r>
          </a:p>
        </p:txBody>
      </p:sp>
      <p:sp>
        <p:nvSpPr>
          <p:cNvPr id="3" name="Zástupný symbol pro obsah 2"/>
          <p:cNvSpPr>
            <a:spLocks noGrp="1"/>
          </p:cNvSpPr>
          <p:nvPr>
            <p:ph idx="1"/>
          </p:nvPr>
        </p:nvSpPr>
        <p:spPr>
          <a:xfrm>
            <a:off x="251520" y="1714489"/>
            <a:ext cx="8712968" cy="4450816"/>
          </a:xfrm>
        </p:spPr>
        <p:txBody>
          <a:bodyPr/>
          <a:lstStyle/>
          <a:p>
            <a:r>
              <a:rPr lang="cs-CZ" b="1" dirty="0">
                <a:solidFill>
                  <a:srgbClr val="C00000"/>
                </a:solidFill>
              </a:rPr>
              <a:t>Pomůcky</a:t>
            </a:r>
          </a:p>
          <a:p>
            <a:pPr lvl="1"/>
            <a:r>
              <a:rPr lang="cs-CZ" b="1" dirty="0"/>
              <a:t>SME, STK </a:t>
            </a:r>
            <a:r>
              <a:rPr lang="cs-CZ" dirty="0"/>
              <a:t>– kalkulačka, psací potřeby, pravítko,</a:t>
            </a:r>
          </a:p>
          <a:p>
            <a:pPr>
              <a:buNone/>
            </a:pPr>
            <a:r>
              <a:rPr lang="cs-CZ" sz="2600" dirty="0"/>
              <a:t>        tabulky vytištěné z webových stránek školy</a:t>
            </a:r>
          </a:p>
          <a:p>
            <a:pPr lvl="1"/>
            <a:r>
              <a:rPr lang="cs-CZ" b="1" dirty="0"/>
              <a:t>TEM</a:t>
            </a:r>
            <a:r>
              <a:rPr lang="cs-CZ" dirty="0"/>
              <a:t> – starší oděv nebo pracovní plášť do laboratoří (</a:t>
            </a:r>
            <a:r>
              <a:rPr lang="cs-CZ" sz="2400" dirty="0"/>
              <a:t>2.roč</a:t>
            </a:r>
            <a:r>
              <a:rPr lang="cs-CZ" dirty="0"/>
              <a:t>)</a:t>
            </a:r>
          </a:p>
          <a:p>
            <a:pPr>
              <a:buNone/>
            </a:pPr>
            <a:r>
              <a:rPr lang="cs-CZ" sz="1000" dirty="0"/>
              <a:t>		</a:t>
            </a:r>
          </a:p>
          <a:p>
            <a:pPr marL="457200" lvl="1" indent="0">
              <a:buNone/>
            </a:pPr>
            <a:endParaRPr lang="cs-CZ" dirty="0"/>
          </a:p>
          <a:p>
            <a:endParaRPr lang="cs-CZ" dirty="0"/>
          </a:p>
        </p:txBody>
      </p:sp>
      <p:sp>
        <p:nvSpPr>
          <p:cNvPr id="5" name="Tlačítko akce: Zpět nebo Předchozí 4">
            <a:hlinkClick r:id="" action="ppaction://hlinkshowjump?jump=previousslide" highlightClick="1"/>
          </p:cNvPr>
          <p:cNvSpPr/>
          <p:nvPr/>
        </p:nvSpPr>
        <p:spPr>
          <a:xfrm>
            <a:off x="7884000" y="6462000"/>
            <a:ext cx="396000" cy="396000"/>
          </a:xfrm>
          <a:prstGeom prst="actionButtonBackPrevious">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6" name="Tlačítko akce: Dopředu nebo Další 5">
            <a:hlinkClick r:id="" action="ppaction://hlinkshowjump?jump=nextslide" highlightClick="1"/>
          </p:cNvPr>
          <p:cNvSpPr/>
          <p:nvPr/>
        </p:nvSpPr>
        <p:spPr>
          <a:xfrm>
            <a:off x="8748000" y="6462000"/>
            <a:ext cx="396000" cy="396000"/>
          </a:xfrm>
          <a:prstGeom prst="actionButtonForwardNex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7" name="Tlačítko akce: Návrat 6">
            <a:hlinkClick r:id="rId2" action="ppaction://hlinksldjump" highlightClick="1"/>
          </p:cNvPr>
          <p:cNvSpPr/>
          <p:nvPr/>
        </p:nvSpPr>
        <p:spPr>
          <a:xfrm>
            <a:off x="8316000" y="6462000"/>
            <a:ext cx="396000" cy="396000"/>
          </a:xfrm>
          <a:prstGeom prst="actionButtonReturn">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02047412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lstStyle/>
          <a:p>
            <a:r>
              <a:rPr lang="cs-CZ" dirty="0"/>
              <a:t>PK odborné praxe</a:t>
            </a:r>
          </a:p>
        </p:txBody>
      </p:sp>
      <p:sp>
        <p:nvSpPr>
          <p:cNvPr id="4" name="Zástupný symbol pro obsah 3"/>
          <p:cNvSpPr>
            <a:spLocks noGrp="1"/>
          </p:cNvSpPr>
          <p:nvPr>
            <p:ph idx="1"/>
          </p:nvPr>
        </p:nvSpPr>
        <p:spPr/>
        <p:txBody>
          <a:bodyPr/>
          <a:lstStyle/>
          <a:p>
            <a:r>
              <a:rPr lang="cs-CZ" sz="2800" b="1" dirty="0"/>
              <a:t>Předseda:   </a:t>
            </a:r>
            <a:r>
              <a:rPr lang="cs-CZ" sz="2800" dirty="0"/>
              <a:t>Ing. Julius Hvízdák</a:t>
            </a:r>
          </a:p>
          <a:p>
            <a:r>
              <a:rPr lang="cs-CZ" sz="2800" b="1" dirty="0"/>
              <a:t>Členové:     </a:t>
            </a:r>
            <a:r>
              <a:rPr lang="cs-CZ" sz="2800" dirty="0"/>
              <a:t>Ing. Radim </a:t>
            </a:r>
            <a:r>
              <a:rPr lang="cs-CZ" sz="2800" dirty="0" err="1"/>
              <a:t>Endel</a:t>
            </a:r>
            <a:endParaRPr lang="cs-CZ" sz="2800" dirty="0"/>
          </a:p>
          <a:p>
            <a:endParaRPr lang="cs-CZ" sz="2800" dirty="0"/>
          </a:p>
          <a:p>
            <a:endParaRPr lang="cs-CZ" sz="2800" dirty="0"/>
          </a:p>
          <a:p>
            <a:r>
              <a:rPr lang="cs-CZ" sz="2800" dirty="0"/>
              <a:t>Pro praxi ve škole a ve firmách je nutný </a:t>
            </a:r>
            <a:r>
              <a:rPr lang="cs-CZ" sz="2800" b="1" dirty="0"/>
              <a:t>pracovní oděv a pracovní obuv.</a:t>
            </a:r>
          </a:p>
          <a:p>
            <a:endParaRPr lang="cs-CZ" sz="2800"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dirty="0"/>
              <a:t>PK odborné praxe </a:t>
            </a:r>
            <a:br>
              <a:rPr lang="cs-CZ" dirty="0"/>
            </a:br>
            <a:r>
              <a:rPr lang="cs-CZ" dirty="0"/>
              <a:t>obor stavebnictví</a:t>
            </a:r>
          </a:p>
        </p:txBody>
      </p:sp>
      <p:sp>
        <p:nvSpPr>
          <p:cNvPr id="5" name="Zástupný symbol pro obsah 4"/>
          <p:cNvSpPr>
            <a:spLocks noGrp="1"/>
          </p:cNvSpPr>
          <p:nvPr>
            <p:ph idx="1"/>
          </p:nvPr>
        </p:nvSpPr>
        <p:spPr>
          <a:xfrm>
            <a:off x="315310" y="1556792"/>
            <a:ext cx="8534752" cy="4905208"/>
          </a:xfrm>
        </p:spPr>
        <p:txBody>
          <a:bodyPr/>
          <a:lstStyle/>
          <a:p>
            <a:r>
              <a:rPr lang="cs-CZ" b="1" dirty="0">
                <a:solidFill>
                  <a:srgbClr val="C00000"/>
                </a:solidFill>
              </a:rPr>
              <a:t>1. ročník - škola</a:t>
            </a:r>
          </a:p>
          <a:p>
            <a:pPr lvl="1"/>
            <a:r>
              <a:rPr lang="cs-CZ" dirty="0"/>
              <a:t>učebna s televizí a PC </a:t>
            </a:r>
          </a:p>
          <a:p>
            <a:pPr lvl="1"/>
            <a:r>
              <a:rPr lang="cs-CZ" dirty="0"/>
              <a:t>rukodílna, kde si žáci procvičují zdění, stavbu lešení, bednění, montáž sádrokartonu, vyvážení a zazdění zárubní, ohýbání výztuže, betonování dlažby atd.</a:t>
            </a:r>
          </a:p>
          <a:p>
            <a:pPr lvl="1"/>
            <a:r>
              <a:rPr lang="cs-CZ" dirty="0"/>
              <a:t>v rámci environmentální výchovy žáci separují papír, kovy a PET láhve</a:t>
            </a:r>
          </a:p>
          <a:p>
            <a:r>
              <a:rPr lang="cs-CZ" b="1" dirty="0">
                <a:solidFill>
                  <a:srgbClr val="C00000"/>
                </a:solidFill>
              </a:rPr>
              <a:t>2. ročník </a:t>
            </a:r>
          </a:p>
          <a:p>
            <a:pPr lvl="1"/>
            <a:r>
              <a:rPr lang="cs-CZ" dirty="0"/>
              <a:t>organizuje se </a:t>
            </a:r>
            <a:r>
              <a:rPr lang="cs-CZ" b="1" dirty="0"/>
              <a:t>v dílnách školy </a:t>
            </a:r>
            <a:r>
              <a:rPr lang="cs-CZ" dirty="0"/>
              <a:t>a na pracovištích smluvních </a:t>
            </a:r>
            <a:r>
              <a:rPr lang="cs-CZ" b="1" dirty="0"/>
              <a:t>firem </a:t>
            </a:r>
          </a:p>
          <a:p>
            <a:endParaRPr lang="cs-CZ" dirty="0"/>
          </a:p>
          <a:p>
            <a:endParaRPr lang="cs-CZ" dirty="0"/>
          </a:p>
        </p:txBody>
      </p:sp>
      <p:sp>
        <p:nvSpPr>
          <p:cNvPr id="6" name="Tlačítko akce: Zpět nebo Předchozí 5">
            <a:hlinkClick r:id="" action="ppaction://hlinkshowjump?jump=previousslide" highlightClick="1"/>
          </p:cNvPr>
          <p:cNvSpPr/>
          <p:nvPr/>
        </p:nvSpPr>
        <p:spPr>
          <a:xfrm>
            <a:off x="7884000" y="6462000"/>
            <a:ext cx="396000" cy="396000"/>
          </a:xfrm>
          <a:prstGeom prst="actionButtonBackPrevious">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7" name="Tlačítko akce: Dopředu nebo Další 6">
            <a:hlinkClick r:id="" action="ppaction://hlinkshowjump?jump=nextslide" highlightClick="1"/>
          </p:cNvPr>
          <p:cNvSpPr/>
          <p:nvPr/>
        </p:nvSpPr>
        <p:spPr>
          <a:xfrm>
            <a:off x="8748000" y="6462000"/>
            <a:ext cx="396000" cy="396000"/>
          </a:xfrm>
          <a:prstGeom prst="actionButtonForwardNex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8" name="Tlačítko akce: Návrat 7">
            <a:hlinkClick r:id="rId2" action="ppaction://hlinksldjump" highlightClick="1"/>
          </p:cNvPr>
          <p:cNvSpPr/>
          <p:nvPr/>
        </p:nvSpPr>
        <p:spPr>
          <a:xfrm>
            <a:off x="8316000" y="6462000"/>
            <a:ext cx="396000" cy="396000"/>
          </a:xfrm>
          <a:prstGeom prst="actionButtonReturn">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23468492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dirty="0"/>
              <a:t>PK stavební  praxe         všechny obory </a:t>
            </a:r>
          </a:p>
        </p:txBody>
      </p:sp>
      <p:sp>
        <p:nvSpPr>
          <p:cNvPr id="3" name="Zástupný symbol pro obsah 2"/>
          <p:cNvSpPr>
            <a:spLocks noGrp="1"/>
          </p:cNvSpPr>
          <p:nvPr>
            <p:ph idx="1"/>
          </p:nvPr>
        </p:nvSpPr>
        <p:spPr>
          <a:xfrm>
            <a:off x="285720" y="1556792"/>
            <a:ext cx="8606760" cy="4824536"/>
          </a:xfrm>
        </p:spPr>
        <p:txBody>
          <a:bodyPr/>
          <a:lstStyle/>
          <a:p>
            <a:pPr marL="0" indent="0">
              <a:buNone/>
            </a:pPr>
            <a:r>
              <a:rPr lang="cs-CZ" b="1" dirty="0">
                <a:solidFill>
                  <a:srgbClr val="C00000"/>
                </a:solidFill>
              </a:rPr>
              <a:t>Praxe 1. až 3. ročníku v době maturitních zkoušek</a:t>
            </a:r>
          </a:p>
          <a:p>
            <a:pPr lvl="1"/>
            <a:r>
              <a:rPr lang="cs-CZ" sz="2400" dirty="0"/>
              <a:t>celkový rozsah za studium </a:t>
            </a:r>
            <a:r>
              <a:rPr lang="cs-CZ" sz="2400" b="1" dirty="0"/>
              <a:t>160 – 210 hodin</a:t>
            </a:r>
          </a:p>
          <a:p>
            <a:pPr lvl="1"/>
            <a:r>
              <a:rPr lang="cs-CZ" sz="2400" dirty="0"/>
              <a:t>koná  se na pracovišti fyzických nebo právnických osob, které mají oprávnění k činnosti související s daným oborem</a:t>
            </a:r>
          </a:p>
          <a:p>
            <a:pPr lvl="1"/>
            <a:r>
              <a:rPr lang="cs-CZ" sz="2400" dirty="0"/>
              <a:t>žáci si procvičí základní manuální dovednosti, sledují technologické postupy stavebních prací, procvičují si činnosti stavebních techniků , seznamují se s povinnostmi stavbyvedoucího a mistra při provádění stavby atd.</a:t>
            </a:r>
          </a:p>
          <a:p>
            <a:pPr lvl="1"/>
            <a:r>
              <a:rPr lang="cs-CZ" sz="2400" dirty="0"/>
              <a:t>žáci si zajišťují firmu sami, pokud se jim nepovede najít firmu, zůstávají ve škole</a:t>
            </a:r>
          </a:p>
          <a:p>
            <a:pPr lvl="1"/>
            <a:endParaRPr lang="cs-CZ" dirty="0"/>
          </a:p>
          <a:p>
            <a:pPr>
              <a:buNone/>
            </a:pPr>
            <a:endParaRPr lang="cs-CZ" dirty="0"/>
          </a:p>
          <a:p>
            <a:pPr>
              <a:buNone/>
            </a:pPr>
            <a:endParaRPr lang="cs-CZ" dirty="0"/>
          </a:p>
        </p:txBody>
      </p:sp>
      <p:sp>
        <p:nvSpPr>
          <p:cNvPr id="5" name="Tlačítko akce: Zpět nebo Předchozí 4">
            <a:hlinkClick r:id="" action="ppaction://hlinkshowjump?jump=previousslide" highlightClick="1"/>
          </p:cNvPr>
          <p:cNvSpPr/>
          <p:nvPr/>
        </p:nvSpPr>
        <p:spPr>
          <a:xfrm>
            <a:off x="7884000" y="6462000"/>
            <a:ext cx="396000" cy="396000"/>
          </a:xfrm>
          <a:prstGeom prst="actionButtonBackPrevious">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6" name="Tlačítko akce: Dopředu nebo Další 5">
            <a:hlinkClick r:id="" action="ppaction://hlinkshowjump?jump=nextslide" highlightClick="1"/>
          </p:cNvPr>
          <p:cNvSpPr/>
          <p:nvPr/>
        </p:nvSpPr>
        <p:spPr>
          <a:xfrm>
            <a:off x="8748000" y="6462000"/>
            <a:ext cx="396000" cy="396000"/>
          </a:xfrm>
          <a:prstGeom prst="actionButtonForwardNex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7" name="Tlačítko akce: Návrat 6">
            <a:hlinkClick r:id="rId2" action="ppaction://hlinksldjump" highlightClick="1"/>
          </p:cNvPr>
          <p:cNvSpPr/>
          <p:nvPr/>
        </p:nvSpPr>
        <p:spPr>
          <a:xfrm>
            <a:off x="8316000" y="6462000"/>
            <a:ext cx="396000" cy="396000"/>
          </a:xfrm>
          <a:prstGeom prst="actionButtonReturn">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3815914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Nadpis 1"/>
          <p:cNvSpPr>
            <a:spLocks noGrp="1"/>
          </p:cNvSpPr>
          <p:nvPr>
            <p:ph type="title"/>
          </p:nvPr>
        </p:nvSpPr>
        <p:spPr/>
        <p:txBody>
          <a:bodyPr/>
          <a:lstStyle/>
          <a:p>
            <a:r>
              <a:rPr lang="cs-CZ" dirty="0"/>
              <a:t>Informační systém školy</a:t>
            </a:r>
          </a:p>
        </p:txBody>
      </p:sp>
      <p:sp>
        <p:nvSpPr>
          <p:cNvPr id="28675" name="Zástupný symbol pro obsah 2"/>
          <p:cNvSpPr>
            <a:spLocks noGrp="1"/>
          </p:cNvSpPr>
          <p:nvPr>
            <p:ph idx="1"/>
          </p:nvPr>
        </p:nvSpPr>
        <p:spPr>
          <a:xfrm>
            <a:off x="213248" y="1694115"/>
            <a:ext cx="8534752" cy="4621839"/>
          </a:xfrm>
        </p:spPr>
        <p:txBody>
          <a:bodyPr/>
          <a:lstStyle/>
          <a:p>
            <a:pPr algn="ctr">
              <a:spcBef>
                <a:spcPct val="0"/>
              </a:spcBef>
              <a:buFont typeface="Arial" charset="0"/>
              <a:buNone/>
            </a:pPr>
            <a:r>
              <a:rPr lang="cs-CZ" sz="5000" dirty="0"/>
              <a:t>www.stav-ova.cz</a:t>
            </a:r>
          </a:p>
          <a:p>
            <a:pPr algn="ctr">
              <a:spcBef>
                <a:spcPct val="0"/>
              </a:spcBef>
              <a:buFont typeface="Arial" charset="0"/>
              <a:buNone/>
            </a:pPr>
            <a:endParaRPr lang="cs-CZ" sz="4000" dirty="0"/>
          </a:p>
        </p:txBody>
      </p:sp>
      <p:sp>
        <p:nvSpPr>
          <p:cNvPr id="4" name="Tlačítko akce: Zpět nebo Předchozí 3">
            <a:hlinkClick r:id="" action="ppaction://hlinkshowjump?jump=previousslide" highlightClick="1"/>
          </p:cNvPr>
          <p:cNvSpPr/>
          <p:nvPr/>
        </p:nvSpPr>
        <p:spPr>
          <a:xfrm>
            <a:off x="8316000" y="6462000"/>
            <a:ext cx="396000" cy="396000"/>
          </a:xfrm>
          <a:prstGeom prst="actionButtonBackPrevious">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5" name="Tlačítko akce: Dopředu nebo Další 4">
            <a:hlinkClick r:id="" action="ppaction://hlinkshowjump?jump=nextslide" highlightClick="1"/>
          </p:cNvPr>
          <p:cNvSpPr/>
          <p:nvPr/>
        </p:nvSpPr>
        <p:spPr>
          <a:xfrm>
            <a:off x="8748000" y="6462000"/>
            <a:ext cx="396000" cy="396000"/>
          </a:xfrm>
          <a:prstGeom prst="actionButtonForwardNex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3" name="TextovéPole 2"/>
          <p:cNvSpPr txBox="1"/>
          <p:nvPr/>
        </p:nvSpPr>
        <p:spPr>
          <a:xfrm>
            <a:off x="230877" y="3489745"/>
            <a:ext cx="1752685" cy="2554545"/>
          </a:xfrm>
          <a:prstGeom prst="rect">
            <a:avLst/>
          </a:prstGeom>
          <a:noFill/>
        </p:spPr>
        <p:txBody>
          <a:bodyPr wrap="square" rtlCol="0">
            <a:spAutoFit/>
          </a:bodyPr>
          <a:lstStyle/>
          <a:p>
            <a:r>
              <a:rPr lang="cs-CZ" sz="1600" dirty="0"/>
              <a:t>Informace o prospěchu, docházce, výchovná opatření,</a:t>
            </a:r>
          </a:p>
          <a:p>
            <a:r>
              <a:rPr lang="cs-CZ" sz="1600" dirty="0">
                <a:solidFill>
                  <a:srgbClr val="C00000"/>
                </a:solidFill>
              </a:rPr>
              <a:t>jiné heslo žák</a:t>
            </a:r>
          </a:p>
          <a:p>
            <a:r>
              <a:rPr lang="cs-CZ" sz="1600" dirty="0">
                <a:solidFill>
                  <a:srgbClr val="C00000"/>
                </a:solidFill>
              </a:rPr>
              <a:t>a rodiče.</a:t>
            </a:r>
          </a:p>
          <a:p>
            <a:endParaRPr lang="cs-CZ" sz="1600" dirty="0">
              <a:solidFill>
                <a:srgbClr val="C00000"/>
              </a:solidFill>
            </a:endParaRPr>
          </a:p>
          <a:p>
            <a:r>
              <a:rPr lang="cs-CZ" sz="1600" dirty="0">
                <a:solidFill>
                  <a:srgbClr val="C00000"/>
                </a:solidFill>
              </a:rPr>
              <a:t>Způsob nastavení hesla:</a:t>
            </a:r>
          </a:p>
        </p:txBody>
      </p:sp>
      <p:sp>
        <p:nvSpPr>
          <p:cNvPr id="6" name="TextovéPole 5"/>
          <p:cNvSpPr txBox="1"/>
          <p:nvPr/>
        </p:nvSpPr>
        <p:spPr>
          <a:xfrm>
            <a:off x="6283839" y="5486077"/>
            <a:ext cx="2352526" cy="830997"/>
          </a:xfrm>
          <a:prstGeom prst="rect">
            <a:avLst/>
          </a:prstGeom>
          <a:noFill/>
          <a:ln>
            <a:solidFill>
              <a:schemeClr val="bg1">
                <a:lumMod val="50000"/>
              </a:schemeClr>
            </a:solidFill>
          </a:ln>
        </p:spPr>
        <p:txBody>
          <a:bodyPr wrap="square" rtlCol="0">
            <a:spAutoFit/>
          </a:bodyPr>
          <a:lstStyle/>
          <a:p>
            <a:r>
              <a:rPr lang="cs-CZ" sz="1600" dirty="0"/>
              <a:t>Suplování,</a:t>
            </a:r>
          </a:p>
          <a:p>
            <a:r>
              <a:rPr lang="cs-CZ" sz="1600" dirty="0"/>
              <a:t>ukládá se automaticky při vytvoření.</a:t>
            </a:r>
          </a:p>
        </p:txBody>
      </p:sp>
      <p:sp>
        <p:nvSpPr>
          <p:cNvPr id="8" name="TextovéPole 7"/>
          <p:cNvSpPr txBox="1"/>
          <p:nvPr/>
        </p:nvSpPr>
        <p:spPr>
          <a:xfrm>
            <a:off x="6283839" y="4143380"/>
            <a:ext cx="2352526" cy="1323439"/>
          </a:xfrm>
          <a:prstGeom prst="rect">
            <a:avLst/>
          </a:prstGeom>
          <a:noFill/>
          <a:ln>
            <a:solidFill>
              <a:schemeClr val="bg1">
                <a:lumMod val="50000"/>
              </a:schemeClr>
            </a:solidFill>
          </a:ln>
        </p:spPr>
        <p:txBody>
          <a:bodyPr wrap="square" rtlCol="0">
            <a:spAutoFit/>
          </a:bodyPr>
          <a:lstStyle/>
          <a:p>
            <a:r>
              <a:rPr lang="cs-CZ" sz="1600" dirty="0"/>
              <a:t>Studijní materiály učitelů, přístupné přes heslo žáka.</a:t>
            </a:r>
          </a:p>
          <a:p>
            <a:r>
              <a:rPr lang="cs-CZ" sz="1600" dirty="0"/>
              <a:t>Dnes častěji používáme </a:t>
            </a:r>
            <a:r>
              <a:rPr lang="cs-CZ" sz="1600" dirty="0" err="1">
                <a:solidFill>
                  <a:srgbClr val="FF0000"/>
                </a:solidFill>
              </a:rPr>
              <a:t>Classroom</a:t>
            </a:r>
            <a:r>
              <a:rPr lang="cs-CZ" sz="1600" dirty="0">
                <a:solidFill>
                  <a:srgbClr val="FF0000"/>
                </a:solidFill>
              </a:rPr>
              <a:t>.</a:t>
            </a:r>
          </a:p>
        </p:txBody>
      </p:sp>
      <p:pic>
        <p:nvPicPr>
          <p:cNvPr id="21" name="Obrázek 20">
            <a:extLst>
              <a:ext uri="{FF2B5EF4-FFF2-40B4-BE49-F238E27FC236}">
                <a16:creationId xmlns:a16="http://schemas.microsoft.com/office/drawing/2014/main" id="{6778F341-78D9-4EC3-82BC-0246C15507DD}"/>
              </a:ext>
            </a:extLst>
          </p:cNvPr>
          <p:cNvPicPr>
            <a:picLocks noChangeAspect="1"/>
          </p:cNvPicPr>
          <p:nvPr/>
        </p:nvPicPr>
        <p:blipFill>
          <a:blip r:embed="rId2"/>
          <a:stretch>
            <a:fillRect/>
          </a:stretch>
        </p:blipFill>
        <p:spPr>
          <a:xfrm>
            <a:off x="1304558" y="2415071"/>
            <a:ext cx="6677025" cy="866775"/>
          </a:xfrm>
          <a:prstGeom prst="rect">
            <a:avLst/>
          </a:prstGeom>
        </p:spPr>
      </p:pic>
      <p:cxnSp>
        <p:nvCxnSpPr>
          <p:cNvPr id="18" name="Přímá spojnice se šipkou 17"/>
          <p:cNvCxnSpPr>
            <a:cxnSpLocks/>
          </p:cNvCxnSpPr>
          <p:nvPr/>
        </p:nvCxnSpPr>
        <p:spPr>
          <a:xfrm flipH="1">
            <a:off x="5784436" y="2957019"/>
            <a:ext cx="1498933" cy="98443"/>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Přímá spojnice se šipkou 16"/>
          <p:cNvCxnSpPr>
            <a:cxnSpLocks/>
          </p:cNvCxnSpPr>
          <p:nvPr/>
        </p:nvCxnSpPr>
        <p:spPr>
          <a:xfrm flipH="1" flipV="1">
            <a:off x="4420237" y="3166682"/>
            <a:ext cx="2138522" cy="924959"/>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Přímá spojnice se šipkou 10"/>
          <p:cNvCxnSpPr/>
          <p:nvPr/>
        </p:nvCxnSpPr>
        <p:spPr>
          <a:xfrm flipV="1">
            <a:off x="1305506" y="3202128"/>
            <a:ext cx="288032" cy="330877"/>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Přímá spojnice se šipkou 14"/>
          <p:cNvCxnSpPr>
            <a:cxnSpLocks/>
          </p:cNvCxnSpPr>
          <p:nvPr/>
        </p:nvCxnSpPr>
        <p:spPr>
          <a:xfrm flipH="1" flipV="1">
            <a:off x="2861337" y="3181066"/>
            <a:ext cx="3510863" cy="2624198"/>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2" name="Obrázek 1">
            <a:extLst>
              <a:ext uri="{FF2B5EF4-FFF2-40B4-BE49-F238E27FC236}">
                <a16:creationId xmlns:a16="http://schemas.microsoft.com/office/drawing/2014/main" id="{36661821-CAC8-4F09-87FE-0661AE571E43}"/>
              </a:ext>
            </a:extLst>
          </p:cNvPr>
          <p:cNvPicPr>
            <a:picLocks noChangeAspect="1"/>
          </p:cNvPicPr>
          <p:nvPr/>
        </p:nvPicPr>
        <p:blipFill>
          <a:blip r:embed="rId3"/>
          <a:stretch>
            <a:fillRect/>
          </a:stretch>
        </p:blipFill>
        <p:spPr>
          <a:xfrm>
            <a:off x="3943347" y="3593818"/>
            <a:ext cx="2047627" cy="2675491"/>
          </a:xfrm>
          <a:prstGeom prst="rect">
            <a:avLst/>
          </a:prstGeom>
        </p:spPr>
      </p:pic>
      <p:sp>
        <p:nvSpPr>
          <p:cNvPr id="9" name="TextovéPole 8"/>
          <p:cNvSpPr txBox="1"/>
          <p:nvPr/>
        </p:nvSpPr>
        <p:spPr>
          <a:xfrm>
            <a:off x="7249974" y="2768202"/>
            <a:ext cx="1397745" cy="1323439"/>
          </a:xfrm>
          <a:prstGeom prst="rect">
            <a:avLst/>
          </a:prstGeom>
          <a:noFill/>
          <a:ln>
            <a:solidFill>
              <a:schemeClr val="bg1">
                <a:lumMod val="50000"/>
              </a:schemeClr>
            </a:solidFill>
          </a:ln>
        </p:spPr>
        <p:txBody>
          <a:bodyPr wrap="square" rtlCol="0">
            <a:spAutoFit/>
          </a:bodyPr>
          <a:lstStyle/>
          <a:p>
            <a:r>
              <a:rPr lang="cs-CZ" sz="1600" dirty="0"/>
              <a:t>Informace, které jsou na nástěnce ve vestibulu školy.</a:t>
            </a:r>
          </a:p>
        </p:txBody>
      </p:sp>
      <p:pic>
        <p:nvPicPr>
          <p:cNvPr id="16" name="Obrázek 15">
            <a:extLst>
              <a:ext uri="{FF2B5EF4-FFF2-40B4-BE49-F238E27FC236}">
                <a16:creationId xmlns:a16="http://schemas.microsoft.com/office/drawing/2014/main" id="{415B247C-4DCA-4BF9-B2C5-F865CDE1A10D}"/>
              </a:ext>
            </a:extLst>
          </p:cNvPr>
          <p:cNvPicPr>
            <a:picLocks noChangeAspect="1"/>
          </p:cNvPicPr>
          <p:nvPr/>
        </p:nvPicPr>
        <p:blipFill>
          <a:blip r:embed="rId4"/>
          <a:stretch>
            <a:fillRect/>
          </a:stretch>
        </p:blipFill>
        <p:spPr>
          <a:xfrm>
            <a:off x="1819393" y="3593818"/>
            <a:ext cx="2065728" cy="2675491"/>
          </a:xfrm>
          <a:prstGeom prst="rect">
            <a:avLst/>
          </a:prstGeom>
        </p:spPr>
      </p:pic>
    </p:spTree>
  </p:cSld>
  <p:clrMapOvr>
    <a:masterClrMapping/>
  </p:clrMapOvr>
  <p:transition advTm="500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Nadpis 1"/>
          <p:cNvSpPr>
            <a:spLocks noGrp="1"/>
          </p:cNvSpPr>
          <p:nvPr>
            <p:ph type="title"/>
          </p:nvPr>
        </p:nvSpPr>
        <p:spPr/>
        <p:txBody>
          <a:bodyPr/>
          <a:lstStyle/>
          <a:p>
            <a:r>
              <a:rPr lang="cs-CZ" dirty="0"/>
              <a:t>Informační systém školy</a:t>
            </a:r>
          </a:p>
        </p:txBody>
      </p:sp>
      <p:pic>
        <p:nvPicPr>
          <p:cNvPr id="21" name="Zástupný symbol pro obsah 1"/>
          <p:cNvPicPr>
            <a:picLocks noGrp="1" noChangeAspect="1"/>
          </p:cNvPicPr>
          <p:nvPr>
            <p:ph idx="1"/>
          </p:nvPr>
        </p:nvPicPr>
        <p:blipFill>
          <a:blip r:embed="rId2" cstate="print"/>
          <a:stretch>
            <a:fillRect/>
          </a:stretch>
        </p:blipFill>
        <p:spPr>
          <a:xfrm>
            <a:off x="315310" y="1700808"/>
            <a:ext cx="4535094" cy="4522788"/>
          </a:xfrm>
          <a:prstGeom prst="rect">
            <a:avLst/>
          </a:prstGeom>
          <a:ln>
            <a:noFill/>
          </a:ln>
        </p:spPr>
      </p:pic>
      <p:sp>
        <p:nvSpPr>
          <p:cNvPr id="4" name="Tlačítko akce: Zpět nebo Předchozí 3">
            <a:hlinkClick r:id="" action="ppaction://hlinkshowjump?jump=previousslide" highlightClick="1"/>
          </p:cNvPr>
          <p:cNvSpPr/>
          <p:nvPr/>
        </p:nvSpPr>
        <p:spPr>
          <a:xfrm>
            <a:off x="8316000" y="6462000"/>
            <a:ext cx="396000" cy="396000"/>
          </a:xfrm>
          <a:prstGeom prst="actionButtonBackPrevious">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5" name="Tlačítko akce: Dopředu nebo Další 4">
            <a:hlinkClick r:id="" action="ppaction://hlinkshowjump?jump=nextslide" highlightClick="1"/>
          </p:cNvPr>
          <p:cNvSpPr/>
          <p:nvPr/>
        </p:nvSpPr>
        <p:spPr>
          <a:xfrm>
            <a:off x="8748000" y="6462000"/>
            <a:ext cx="396000" cy="396000"/>
          </a:xfrm>
          <a:prstGeom prst="actionButtonForwardNex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pic>
        <p:nvPicPr>
          <p:cNvPr id="8" name="Obrázek 7"/>
          <p:cNvPicPr>
            <a:picLocks noChangeAspect="1"/>
          </p:cNvPicPr>
          <p:nvPr/>
        </p:nvPicPr>
        <p:blipFill>
          <a:blip r:embed="rId3" cstate="print"/>
          <a:stretch>
            <a:fillRect/>
          </a:stretch>
        </p:blipFill>
        <p:spPr>
          <a:xfrm>
            <a:off x="5436096" y="1477926"/>
            <a:ext cx="3224788" cy="4824536"/>
          </a:xfrm>
          <a:prstGeom prst="rect">
            <a:avLst/>
          </a:prstGeom>
        </p:spPr>
      </p:pic>
    </p:spTree>
    <p:extLst>
      <p:ext uri="{BB962C8B-B14F-4D97-AF65-F5344CB8AC3E}">
        <p14:creationId xmlns:p14="http://schemas.microsoft.com/office/powerpoint/2010/main" val="3150015554"/>
      </p:ext>
    </p:extLst>
  </p:cSld>
  <p:clrMapOvr>
    <a:masterClrMapping/>
  </p:clrMapOvr>
  <p:transition advTm="500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Nadpis 1"/>
          <p:cNvSpPr>
            <a:spLocks noGrp="1"/>
          </p:cNvSpPr>
          <p:nvPr>
            <p:ph type="title"/>
          </p:nvPr>
        </p:nvSpPr>
        <p:spPr/>
        <p:txBody>
          <a:bodyPr/>
          <a:lstStyle/>
          <a:p>
            <a:r>
              <a:rPr lang="cs-CZ" dirty="0"/>
              <a:t>Informační systém školy</a:t>
            </a:r>
          </a:p>
        </p:txBody>
      </p:sp>
      <p:sp>
        <p:nvSpPr>
          <p:cNvPr id="4" name="Tlačítko akce: Zpět nebo Předchozí 3">
            <a:hlinkClick r:id="" action="ppaction://hlinkshowjump?jump=previousslide" highlightClick="1"/>
          </p:cNvPr>
          <p:cNvSpPr/>
          <p:nvPr/>
        </p:nvSpPr>
        <p:spPr>
          <a:xfrm>
            <a:off x="8316000" y="6462000"/>
            <a:ext cx="396000" cy="396000"/>
          </a:xfrm>
          <a:prstGeom prst="actionButtonBackPrevious">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5" name="Tlačítko akce: Dopředu nebo Další 4">
            <a:hlinkClick r:id="" action="ppaction://hlinkshowjump?jump=nextslide" highlightClick="1"/>
          </p:cNvPr>
          <p:cNvSpPr/>
          <p:nvPr/>
        </p:nvSpPr>
        <p:spPr>
          <a:xfrm>
            <a:off x="8748000" y="6462000"/>
            <a:ext cx="396000" cy="396000"/>
          </a:xfrm>
          <a:prstGeom prst="actionButtonForwardNex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pic>
        <p:nvPicPr>
          <p:cNvPr id="2" name="Obrázek 1"/>
          <p:cNvPicPr>
            <a:picLocks noChangeAspect="1"/>
          </p:cNvPicPr>
          <p:nvPr/>
        </p:nvPicPr>
        <p:blipFill rotWithShape="1">
          <a:blip r:embed="rId2" cstate="print"/>
          <a:srcRect r="10398"/>
          <a:stretch/>
        </p:blipFill>
        <p:spPr>
          <a:xfrm>
            <a:off x="315311" y="1556792"/>
            <a:ext cx="4904761" cy="2509825"/>
          </a:xfrm>
          <a:prstGeom prst="rect">
            <a:avLst/>
          </a:prstGeom>
        </p:spPr>
      </p:pic>
      <p:pic>
        <p:nvPicPr>
          <p:cNvPr id="6" name="Obrázek 5"/>
          <p:cNvPicPr>
            <a:picLocks noChangeAspect="1"/>
          </p:cNvPicPr>
          <p:nvPr/>
        </p:nvPicPr>
        <p:blipFill>
          <a:blip r:embed="rId3" cstate="print"/>
          <a:stretch>
            <a:fillRect/>
          </a:stretch>
        </p:blipFill>
        <p:spPr>
          <a:xfrm>
            <a:off x="4860032" y="2276872"/>
            <a:ext cx="4104456" cy="3890682"/>
          </a:xfrm>
          <a:prstGeom prst="rect">
            <a:avLst/>
          </a:prstGeom>
        </p:spPr>
      </p:pic>
    </p:spTree>
    <p:extLst>
      <p:ext uri="{BB962C8B-B14F-4D97-AF65-F5344CB8AC3E}">
        <p14:creationId xmlns:p14="http://schemas.microsoft.com/office/powerpoint/2010/main" val="909773646"/>
      </p:ext>
    </p:extLst>
  </p:cSld>
  <p:clrMapOvr>
    <a:masterClrMapping/>
  </p:clrMapOvr>
  <p:transition advTm="500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Nadpis 1"/>
          <p:cNvSpPr>
            <a:spLocks noGrp="1"/>
          </p:cNvSpPr>
          <p:nvPr>
            <p:ph type="title"/>
          </p:nvPr>
        </p:nvSpPr>
        <p:spPr/>
        <p:txBody>
          <a:bodyPr/>
          <a:lstStyle/>
          <a:p>
            <a:r>
              <a:rPr lang="cs-CZ" dirty="0"/>
              <a:t>Informační systém školy Komens</a:t>
            </a:r>
          </a:p>
        </p:txBody>
      </p:sp>
      <p:sp>
        <p:nvSpPr>
          <p:cNvPr id="4" name="Tlačítko akce: Zpět nebo Předchozí 3">
            <a:hlinkClick r:id="" action="ppaction://hlinkshowjump?jump=previousslide" highlightClick="1"/>
          </p:cNvPr>
          <p:cNvSpPr/>
          <p:nvPr/>
        </p:nvSpPr>
        <p:spPr>
          <a:xfrm>
            <a:off x="8316000" y="6462000"/>
            <a:ext cx="396000" cy="396000"/>
          </a:xfrm>
          <a:prstGeom prst="actionButtonBackPrevious">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5" name="Tlačítko akce: Dopředu nebo Další 4">
            <a:hlinkClick r:id="" action="ppaction://hlinkshowjump?jump=nextslide" highlightClick="1"/>
          </p:cNvPr>
          <p:cNvSpPr/>
          <p:nvPr/>
        </p:nvSpPr>
        <p:spPr>
          <a:xfrm>
            <a:off x="8748000" y="6462000"/>
            <a:ext cx="396000" cy="396000"/>
          </a:xfrm>
          <a:prstGeom prst="actionButtonForwardNex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pic>
        <p:nvPicPr>
          <p:cNvPr id="3" name="Obrázek 2">
            <a:extLst>
              <a:ext uri="{FF2B5EF4-FFF2-40B4-BE49-F238E27FC236}">
                <a16:creationId xmlns:a16="http://schemas.microsoft.com/office/drawing/2014/main" id="{8E11E76A-5E0A-456B-BFF8-10D39040219A}"/>
              </a:ext>
            </a:extLst>
          </p:cNvPr>
          <p:cNvPicPr>
            <a:picLocks noChangeAspect="1"/>
          </p:cNvPicPr>
          <p:nvPr/>
        </p:nvPicPr>
        <p:blipFill rotWithShape="1">
          <a:blip r:embed="rId2"/>
          <a:srcRect t="22001" r="43700" b="27600"/>
          <a:stretch/>
        </p:blipFill>
        <p:spPr>
          <a:xfrm>
            <a:off x="315310" y="1592796"/>
            <a:ext cx="7293091" cy="3672408"/>
          </a:xfrm>
          <a:prstGeom prst="rect">
            <a:avLst/>
          </a:prstGeom>
        </p:spPr>
      </p:pic>
      <p:pic>
        <p:nvPicPr>
          <p:cNvPr id="7" name="Obrázek 6">
            <a:extLst>
              <a:ext uri="{FF2B5EF4-FFF2-40B4-BE49-F238E27FC236}">
                <a16:creationId xmlns:a16="http://schemas.microsoft.com/office/drawing/2014/main" id="{BC874680-6CD6-494E-8BF5-835AEF63E754}"/>
              </a:ext>
            </a:extLst>
          </p:cNvPr>
          <p:cNvPicPr>
            <a:picLocks noChangeAspect="1"/>
          </p:cNvPicPr>
          <p:nvPr/>
        </p:nvPicPr>
        <p:blipFill rotWithShape="1">
          <a:blip r:embed="rId3"/>
          <a:srcRect l="15918" t="20601" r="60788" b="71825"/>
          <a:stretch/>
        </p:blipFill>
        <p:spPr>
          <a:xfrm>
            <a:off x="5638359" y="5445224"/>
            <a:ext cx="2908712" cy="531979"/>
          </a:xfrm>
          <a:prstGeom prst="rect">
            <a:avLst/>
          </a:prstGeom>
        </p:spPr>
      </p:pic>
      <p:pic>
        <p:nvPicPr>
          <p:cNvPr id="9" name="Obrázek 8">
            <a:extLst>
              <a:ext uri="{FF2B5EF4-FFF2-40B4-BE49-F238E27FC236}">
                <a16:creationId xmlns:a16="http://schemas.microsoft.com/office/drawing/2014/main" id="{625735A6-B71D-47CF-8ECB-1C9F1531011F}"/>
              </a:ext>
            </a:extLst>
          </p:cNvPr>
          <p:cNvPicPr>
            <a:picLocks noChangeAspect="1"/>
          </p:cNvPicPr>
          <p:nvPr/>
        </p:nvPicPr>
        <p:blipFill rotWithShape="1">
          <a:blip r:embed="rId3"/>
          <a:srcRect l="-1" t="20601" r="84149" b="24800"/>
          <a:stretch/>
        </p:blipFill>
        <p:spPr>
          <a:xfrm>
            <a:off x="3779912" y="2708920"/>
            <a:ext cx="1979448" cy="3834987"/>
          </a:xfrm>
          <a:prstGeom prst="rect">
            <a:avLst/>
          </a:prstGeom>
        </p:spPr>
      </p:pic>
    </p:spTree>
    <p:extLst>
      <p:ext uri="{BB962C8B-B14F-4D97-AF65-F5344CB8AC3E}">
        <p14:creationId xmlns:p14="http://schemas.microsoft.com/office/powerpoint/2010/main" val="2588327115"/>
      </p:ext>
    </p:extLst>
  </p:cSld>
  <p:clrMapOvr>
    <a:masterClrMapping/>
  </p:clrMapOvr>
  <p:transition advTm="5000"/>
</p:sld>
</file>

<file path=ppt/theme/theme1.xml><?xml version="1.0" encoding="utf-8"?>
<a:theme xmlns:a="http://schemas.openxmlformats.org/drawingml/2006/main" name="SPŠ stavební, Ostrava (ZŠ)">
  <a:themeElements>
    <a:clrScheme name="Vlastní 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C00000"/>
      </a:hlink>
      <a:folHlink>
        <a:srgbClr val="E36C09"/>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3773</TotalTime>
  <Words>3399</Words>
  <Application>Microsoft Office PowerPoint</Application>
  <PresentationFormat>Předvádění na obrazovce (4:3)</PresentationFormat>
  <Paragraphs>477</Paragraphs>
  <Slides>56</Slides>
  <Notes>3</Notes>
  <HiddenSlides>0</HiddenSlides>
  <MMClips>0</MMClips>
  <ScaleCrop>false</ScaleCrop>
  <HeadingPairs>
    <vt:vector size="6" baseType="variant">
      <vt:variant>
        <vt:lpstr>Použitá písma</vt:lpstr>
      </vt:variant>
      <vt:variant>
        <vt:i4>7</vt:i4>
      </vt:variant>
      <vt:variant>
        <vt:lpstr>Motiv</vt:lpstr>
      </vt:variant>
      <vt:variant>
        <vt:i4>1</vt:i4>
      </vt:variant>
      <vt:variant>
        <vt:lpstr>Nadpisy snímků</vt:lpstr>
      </vt:variant>
      <vt:variant>
        <vt:i4>56</vt:i4>
      </vt:variant>
    </vt:vector>
  </HeadingPairs>
  <TitlesOfParts>
    <vt:vector size="64" baseType="lpstr">
      <vt:lpstr>Arial</vt:lpstr>
      <vt:lpstr>Baskerville Old Face</vt:lpstr>
      <vt:lpstr>Calibri</vt:lpstr>
      <vt:lpstr>Cambria</vt:lpstr>
      <vt:lpstr>Symbol</vt:lpstr>
      <vt:lpstr>Trebuchet MS</vt:lpstr>
      <vt:lpstr>Wingdings</vt:lpstr>
      <vt:lpstr>SPŠ stavební, Ostrava (ZŠ)</vt:lpstr>
      <vt:lpstr>Střední průmyslová škola stavební Ostrava, příspěvková organizace</vt:lpstr>
      <vt:lpstr> Škola v číslech</vt:lpstr>
      <vt:lpstr>Studijní obory</vt:lpstr>
      <vt:lpstr>Třídní 1. ročníků</vt:lpstr>
      <vt:lpstr>Informační systém školy</vt:lpstr>
      <vt:lpstr>Informační systém školy</vt:lpstr>
      <vt:lpstr>Informační systém školy</vt:lpstr>
      <vt:lpstr>Informační systém školy</vt:lpstr>
      <vt:lpstr>Informační systém školy Komens</vt:lpstr>
      <vt:lpstr>Classroom</vt:lpstr>
      <vt:lpstr>Výchovné poradenství</vt:lpstr>
      <vt:lpstr>Pedagogicko psychologická poradna</vt:lpstr>
      <vt:lpstr>Minimální preventivní program - RENARKON</vt:lpstr>
      <vt:lpstr>Online schránka důvěry pro žáky </vt:lpstr>
      <vt:lpstr>Důležitá telefonní čísla a kontakty</vt:lpstr>
      <vt:lpstr>Důležitá telefonní čísla a kontakty</vt:lpstr>
      <vt:lpstr>Důležitá telefonní čísla a kontakty</vt:lpstr>
      <vt:lpstr>Taneční pro 2. ročník</vt:lpstr>
      <vt:lpstr>Nadační fond                     Stavitelský praktik</vt:lpstr>
      <vt:lpstr>Nadační fond                     Stavitelský praktik</vt:lpstr>
      <vt:lpstr>Předmětové komise</vt:lpstr>
      <vt:lpstr>PK jazyka českého  dějepisu a občanské nauky</vt:lpstr>
      <vt:lpstr>PK jazyka českého</vt:lpstr>
      <vt:lpstr>PK jazyka českého</vt:lpstr>
      <vt:lpstr>PK cizích jazyků</vt:lpstr>
      <vt:lpstr>PK cizích jazyků</vt:lpstr>
      <vt:lpstr>PK cizích jazyků</vt:lpstr>
      <vt:lpstr>PK cizích jazyků</vt:lpstr>
      <vt:lpstr>PK cizích jazyků</vt:lpstr>
      <vt:lpstr>PK přírodovědných předmětů</vt:lpstr>
      <vt:lpstr>PK přírodovědných předmětů</vt:lpstr>
      <vt:lpstr>PK přírodovědných předmětů</vt:lpstr>
      <vt:lpstr>PK přírodovědných předmětů</vt:lpstr>
      <vt:lpstr>PK výpočetní techniky</vt:lpstr>
      <vt:lpstr>PK výpočetní techniky</vt:lpstr>
      <vt:lpstr>PK výpočetní techniky</vt:lpstr>
      <vt:lpstr>PK výpočetní techniky</vt:lpstr>
      <vt:lpstr>PK geodézie</vt:lpstr>
      <vt:lpstr>PK geodézie</vt:lpstr>
      <vt:lpstr>PK geodézie</vt:lpstr>
      <vt:lpstr>PK geodézie</vt:lpstr>
      <vt:lpstr>PK pozemního stavitelství</vt:lpstr>
      <vt:lpstr>PK pozemního stavitelství</vt:lpstr>
      <vt:lpstr>PK pozemního stavitelství</vt:lpstr>
      <vt:lpstr>PK pozemního stavitelství</vt:lpstr>
      <vt:lpstr>PK pozemního stavitelství</vt:lpstr>
      <vt:lpstr>PK tělesné výchovy a pohybových aktivit</vt:lpstr>
      <vt:lpstr>PK tělesné výchovy a pohybových aktivit</vt:lpstr>
      <vt:lpstr>Lyžařský kurz</vt:lpstr>
      <vt:lpstr>Možnosti zapůjčení výzbroje</vt:lpstr>
      <vt:lpstr>                Termín     12. 2. – 16. 2. 2024  </vt:lpstr>
      <vt:lpstr>PK konstrukčních předmětů lab.měření a materiálů</vt:lpstr>
      <vt:lpstr>PK konstrukčních předmětů, lab.měření a materiálů</vt:lpstr>
      <vt:lpstr>PK odborné praxe</vt:lpstr>
      <vt:lpstr>PK odborné praxe  obor stavebnictví</vt:lpstr>
      <vt:lpstr>PK stavební  praxe         všechny obory </vt:lpstr>
    </vt:vector>
  </TitlesOfParts>
  <Company>SPŠS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Střední průmyslová škola stavební, Ostrava, příspěvková organizace</dc:title>
  <dc:creator>SPŠ stavební Ostrava</dc:creator>
  <cp:lastModifiedBy>Zdeňka Klečková</cp:lastModifiedBy>
  <cp:revision>302</cp:revision>
  <dcterms:created xsi:type="dcterms:W3CDTF">2015-09-14T16:10:15Z</dcterms:created>
  <dcterms:modified xsi:type="dcterms:W3CDTF">2023-09-15T05:55:57Z</dcterms:modified>
</cp:coreProperties>
</file>